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257" r:id="rId4"/>
    <p:sldId id="264" r:id="rId5"/>
    <p:sldId id="273" r:id="rId6"/>
    <p:sldId id="267" r:id="rId7"/>
    <p:sldId id="274" r:id="rId8"/>
    <p:sldId id="272" r:id="rId9"/>
    <p:sldId id="266" r:id="rId10"/>
    <p:sldId id="262" r:id="rId11"/>
    <p:sldId id="259" r:id="rId12"/>
    <p:sldId id="260" r:id="rId13"/>
    <p:sldId id="276" r:id="rId14"/>
    <p:sldId id="277" r:id="rId15"/>
    <p:sldId id="278" r:id="rId16"/>
    <p:sldId id="263" r:id="rId17"/>
    <p:sldId id="279" r:id="rId18"/>
    <p:sldId id="289" r:id="rId19"/>
    <p:sldId id="290" r:id="rId20"/>
    <p:sldId id="292" r:id="rId21"/>
    <p:sldId id="308" r:id="rId22"/>
    <p:sldId id="291" r:id="rId23"/>
    <p:sldId id="296" r:id="rId24"/>
    <p:sldId id="282" r:id="rId25"/>
    <p:sldId id="287" r:id="rId26"/>
    <p:sldId id="284" r:id="rId27"/>
    <p:sldId id="283" r:id="rId28"/>
    <p:sldId id="285" r:id="rId29"/>
    <p:sldId id="298" r:id="rId30"/>
    <p:sldId id="309" r:id="rId31"/>
    <p:sldId id="299" r:id="rId32"/>
    <p:sldId id="300" r:id="rId33"/>
    <p:sldId id="303" r:id="rId34"/>
    <p:sldId id="306" r:id="rId35"/>
    <p:sldId id="301" r:id="rId36"/>
    <p:sldId id="302" r:id="rId37"/>
    <p:sldId id="304" r:id="rId38"/>
    <p:sldId id="307" r:id="rId39"/>
    <p:sldId id="310" r:id="rId40"/>
    <p:sldId id="311" r:id="rId41"/>
    <p:sldId id="312" r:id="rId42"/>
    <p:sldId id="313" r:id="rId43"/>
    <p:sldId id="314" r:id="rId44"/>
    <p:sldId id="315" r:id="rId45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FBF"/>
    <a:srgbClr val="BF4F36"/>
    <a:srgbClr val="C89074"/>
    <a:srgbClr val="D97F30"/>
    <a:srgbClr val="377BA9"/>
    <a:srgbClr val="51CEDF"/>
    <a:srgbClr val="BF3434"/>
    <a:srgbClr val="E6E6E6"/>
    <a:srgbClr val="65B2CD"/>
    <a:srgbClr val="3C3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nse estil, quadrícula de tau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0F43B655-CA52-D403-0AB1-7CB9CC3A9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B6CCBFB3-BF12-FF1A-9A38-756276A51B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DEBC4-B867-44BF-BB27-3FEBFC890537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08C74F00-06A6-4B57-3689-D52088DEE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FE993C61-707B-E429-C361-CD095999F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C1046-D682-44E4-981D-3ED7CE3B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4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B4557-2600-4E35-A1E9-37F1426F6237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C65C-DD8A-427E-BC60-D94F359F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noProof="0" dirty="0"/>
              <a:t>Pregunta: què vol dir utilitzar pseudopotencial i perquè l’utilitzem en el ferro</a:t>
            </a:r>
          </a:p>
          <a:p>
            <a:endParaRPr lang="ca-ES" noProof="0" dirty="0"/>
          </a:p>
          <a:p>
            <a:r>
              <a:rPr lang="ca-ES" noProof="0" dirty="0"/>
              <a:t>És una aproximació quan hi ha molts electrons, els del </a:t>
            </a:r>
            <a:r>
              <a:rPr lang="ca-ES" noProof="0" dirty="0" err="1"/>
              <a:t>core</a:t>
            </a:r>
            <a:r>
              <a:rPr lang="ca-ES" noProof="0" dirty="0"/>
              <a:t> no els toca, i degut a efectes relativistes, quan hi ha molts electrons. Com es volia comparar amb Ru (que sí que pateix efectes relativístics).</a:t>
            </a:r>
          </a:p>
          <a:p>
            <a:endParaRPr lang="ca-ES" noProof="0" dirty="0"/>
          </a:p>
          <a:p>
            <a:r>
              <a:rPr lang="ca-ES" noProof="0" dirty="0"/>
              <a:t>Pregunta: PCM</a:t>
            </a:r>
          </a:p>
          <a:p>
            <a:r>
              <a:rPr lang="ca-ES" noProof="0" dirty="0"/>
              <a:t>Replica la contant dielèctrica i fa les esferes</a:t>
            </a:r>
          </a:p>
          <a:p>
            <a:endParaRPr lang="ca-ES" noProof="0" dirty="0"/>
          </a:p>
          <a:p>
            <a:r>
              <a:rPr lang="ca-ES" noProof="0" dirty="0"/>
              <a:t>SVP</a:t>
            </a:r>
          </a:p>
          <a:p>
            <a:r>
              <a:rPr lang="ca-ES" noProof="0" dirty="0"/>
              <a:t>És una doble Z amb polarització</a:t>
            </a:r>
          </a:p>
          <a:p>
            <a:endParaRPr lang="ca-ES" noProof="0" dirty="0"/>
          </a:p>
          <a:p>
            <a:r>
              <a:rPr lang="ca-ES" noProof="0" dirty="0"/>
              <a:t>Dispersió</a:t>
            </a:r>
          </a:p>
          <a:p>
            <a:r>
              <a:rPr lang="ca-ES" noProof="0" dirty="0"/>
              <a:t>S’ha tingut en compte al M06 que té 2/3 parts del model D3 de Green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9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2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6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>
            <a:extLst>
              <a:ext uri="{FF2B5EF4-FFF2-40B4-BE49-F238E27FC236}">
                <a16:creationId xmlns:a16="http://schemas.microsoft.com/office/drawing/2014/main" id="{9154E857-B038-4873-92CE-439191149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1" b="232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17FC1884-7B5A-7B25-E9BF-11B34772D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B412567-23B8-4C44-7D7D-B7DD6F8FA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</p:spTree>
    <p:extLst>
      <p:ext uri="{BB962C8B-B14F-4D97-AF65-F5344CB8AC3E}">
        <p14:creationId xmlns:p14="http://schemas.microsoft.com/office/powerpoint/2010/main" val="312206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5B5CF32-33AF-7380-F613-28244E15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A4F14C97-0A15-FD1B-46FD-953E60448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4643236-11F8-42E1-3D91-1A1AE837E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04D0F99-64A5-ED26-2E84-6455BA41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14/6/2024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A0138863-5635-358A-8137-A0B773E7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A22BCFE7-8849-C965-6FF2-6921EDBA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750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A9BF3AE-AF21-06DF-8E8E-5927AEEF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C4ED4385-F2F0-FC93-131E-00033883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63A0B0-7F45-C6A9-C255-BD6B47C8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14/6/2024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669847F-90D1-7EAF-5F03-D66FAD3E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32A1BDC-4CA1-FC22-E54F-45D8B489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5274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DD84C783-5188-A13F-5CF6-FD19DD2B1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8D558861-BFA1-4730-CDD9-9749278FE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9B20473-79D4-D4A6-F7D9-2F03DD94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14/6/2024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24C6C45D-2037-B5A8-BAF7-8B1ACA1B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A457663-B8DE-6B87-8E59-C72880B5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1819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574BAC6-85C7-409C-6BB6-1EEE1E1D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DC18BA86-13CA-1BCF-2A28-0793D7AC9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DA01CE24-518A-C41C-C870-DDAB8C45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sp>
        <p:nvSpPr>
          <p:cNvPr id="14" name="Contenidor de text 10">
            <a:extLst>
              <a:ext uri="{FF2B5EF4-FFF2-40B4-BE49-F238E27FC236}">
                <a16:creationId xmlns:a16="http://schemas.microsoft.com/office/drawing/2014/main" id="{400D9D42-79B1-85EB-3C56-48A763244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5" name="Connector recte 14">
            <a:extLst>
              <a:ext uri="{FF2B5EF4-FFF2-40B4-BE49-F238E27FC236}">
                <a16:creationId xmlns:a16="http://schemas.microsoft.com/office/drawing/2014/main" id="{9A5DD47B-3B59-D68A-89AB-02F8A698F0D2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 recte 8">
            <a:extLst>
              <a:ext uri="{FF2B5EF4-FFF2-40B4-BE49-F238E27FC236}">
                <a16:creationId xmlns:a16="http://schemas.microsoft.com/office/drawing/2014/main" id="{91779DAF-8B0D-915D-5CC0-975452950C46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F282C5F-04F0-F2CF-EB93-57F859D6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7894312D-29AB-452D-3ADF-036CD5ADA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</p:spTree>
    <p:extLst>
      <p:ext uri="{BB962C8B-B14F-4D97-AF65-F5344CB8AC3E}">
        <p14:creationId xmlns:p14="http://schemas.microsoft.com/office/powerpoint/2010/main" val="252177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5C9382F-C70E-B25D-4D0D-8CADFF2E6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AC1C231-B32B-78DD-711A-42F5CEED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3" name="Contenidor de text 10">
            <a:extLst>
              <a:ext uri="{FF2B5EF4-FFF2-40B4-BE49-F238E27FC236}">
                <a16:creationId xmlns:a16="http://schemas.microsoft.com/office/drawing/2014/main" id="{156A0F4F-406B-A297-35C6-DE4A9FBBB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4" name="Connector recte 13">
            <a:extLst>
              <a:ext uri="{FF2B5EF4-FFF2-40B4-BE49-F238E27FC236}">
                <a16:creationId xmlns:a16="http://schemas.microsoft.com/office/drawing/2014/main" id="{6ABD0AD5-0268-C5C5-D4A2-BD7E16314293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92596117-BAC5-0FCA-7148-B096E4291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ítol 1">
            <a:extLst>
              <a:ext uri="{FF2B5EF4-FFF2-40B4-BE49-F238E27FC236}">
                <a16:creationId xmlns:a16="http://schemas.microsoft.com/office/drawing/2014/main" id="{0AF6F2ED-45BB-BDCB-182C-08552721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EA48557A-DCF5-5044-E77C-23F24989B8D8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4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98F467F5-4161-6788-15D4-AC7AEB3B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66FA8EFC-5915-F008-A199-940337D9D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F3E34B61-8FB8-CF23-8C19-F685C748C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0CBD785C-AF75-A534-86C1-B01AA9B4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5" name="Contenidor de text 10">
            <a:extLst>
              <a:ext uri="{FF2B5EF4-FFF2-40B4-BE49-F238E27FC236}">
                <a16:creationId xmlns:a16="http://schemas.microsoft.com/office/drawing/2014/main" id="{12D30F32-4314-24F9-32BD-B9E920885D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6" name="Connector recte 15">
            <a:extLst>
              <a:ext uri="{FF2B5EF4-FFF2-40B4-BE49-F238E27FC236}">
                <a16:creationId xmlns:a16="http://schemas.microsoft.com/office/drawing/2014/main" id="{33375983-02A7-855E-75BB-60A6AFBC488D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A9D062F7-4DED-640F-9B76-BB26857BD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ítol 1">
            <a:extLst>
              <a:ext uri="{FF2B5EF4-FFF2-40B4-BE49-F238E27FC236}">
                <a16:creationId xmlns:a16="http://schemas.microsoft.com/office/drawing/2014/main" id="{A4BBC6C1-DAA5-F210-B995-CDAF2042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47DD29F9-5375-63A4-A87F-9090C65C1357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3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ítol 1">
            <a:extLst>
              <a:ext uri="{FF2B5EF4-FFF2-40B4-BE49-F238E27FC236}">
                <a16:creationId xmlns:a16="http://schemas.microsoft.com/office/drawing/2014/main" id="{A6013E6B-55F7-D9F5-4669-0F700B3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62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1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9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7C4997A-3CEC-106C-E929-2CB98C37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610A6C1-9B49-59A7-C136-B8738C2B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B7C97153-D89F-5578-8150-3CF5B63C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944C528-998D-AC0A-7505-40212BBC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14/6/2024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B076D2FB-0164-AD0A-78E0-B368D744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A26406E-BCA8-E3C8-7B3D-887E8D4B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B933F8C5-0CDE-C304-9CB9-CEC921B0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FF18AF5-3D05-DC07-CC15-9B284B7B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679C228-5789-9A1E-B2F7-AA91948BE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ll MT" panose="02020503060305020303" pitchFamily="18" charset="0"/>
              </a:defRPr>
            </a:lvl1pPr>
          </a:lstStyle>
          <a:p>
            <a:fld id="{50978367-39EA-444B-B5F7-0CBE511068E9}" type="slidenum">
              <a:rPr lang="ca-ES" smtClean="0"/>
              <a:pPr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88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27.bin"/><Relationship Id="rId3" Type="http://schemas.openxmlformats.org/officeDocument/2006/relationships/image" Target="../media/image24.emf"/><Relationship Id="rId21" Type="http://schemas.openxmlformats.org/officeDocument/2006/relationships/image" Target="../media/image33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2" Type="http://schemas.openxmlformats.org/officeDocument/2006/relationships/oleObject" Target="../embeddings/oleObject19.bin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2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30.bin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4.emf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2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28.emf"/><Relationship Id="rId18" Type="http://schemas.openxmlformats.org/officeDocument/2006/relationships/oleObject" Target="../embeddings/oleObject39.bin"/><Relationship Id="rId3" Type="http://schemas.openxmlformats.org/officeDocument/2006/relationships/image" Target="../media/image30.emf"/><Relationship Id="rId21" Type="http://schemas.openxmlformats.org/officeDocument/2006/relationships/image" Target="../media/image33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8.bin"/><Relationship Id="rId20" Type="http://schemas.openxmlformats.org/officeDocument/2006/relationships/oleObject" Target="../embeddings/oleObject4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27.emf"/><Relationship Id="rId24" Type="http://schemas.openxmlformats.org/officeDocument/2006/relationships/oleObject" Target="../embeddings/oleObject42.bin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23" Type="http://schemas.openxmlformats.org/officeDocument/2006/relationships/image" Target="../media/image34.emf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37.bin"/><Relationship Id="rId22" Type="http://schemas.openxmlformats.org/officeDocument/2006/relationships/oleObject" Target="../embeddings/oleObject4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28.emf"/><Relationship Id="rId18" Type="http://schemas.openxmlformats.org/officeDocument/2006/relationships/oleObject" Target="../embeddings/oleObject51.bin"/><Relationship Id="rId26" Type="http://schemas.openxmlformats.org/officeDocument/2006/relationships/image" Target="../media/image39.png"/><Relationship Id="rId3" Type="http://schemas.openxmlformats.org/officeDocument/2006/relationships/image" Target="../media/image30.emf"/><Relationship Id="rId21" Type="http://schemas.openxmlformats.org/officeDocument/2006/relationships/image" Target="../media/image33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48.bin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2" Type="http://schemas.openxmlformats.org/officeDocument/2006/relationships/oleObject" Target="../embeddings/oleObject43.bin"/><Relationship Id="rId16" Type="http://schemas.openxmlformats.org/officeDocument/2006/relationships/oleObject" Target="../embeddings/oleObject50.bin"/><Relationship Id="rId20" Type="http://schemas.openxmlformats.org/officeDocument/2006/relationships/oleObject" Target="../embeddings/oleObject5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37.emf"/><Relationship Id="rId24" Type="http://schemas.openxmlformats.org/officeDocument/2006/relationships/oleObject" Target="../embeddings/oleObject54.bin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23" Type="http://schemas.openxmlformats.org/officeDocument/2006/relationships/image" Target="../media/image34.emf"/><Relationship Id="rId10" Type="http://schemas.openxmlformats.org/officeDocument/2006/relationships/oleObject" Target="../embeddings/oleObject47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36.emf"/><Relationship Id="rId14" Type="http://schemas.openxmlformats.org/officeDocument/2006/relationships/oleObject" Target="../embeddings/oleObject49.bin"/><Relationship Id="rId22" Type="http://schemas.openxmlformats.org/officeDocument/2006/relationships/oleObject" Target="../embeddings/oleObject5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38.emf"/><Relationship Id="rId18" Type="http://schemas.openxmlformats.org/officeDocument/2006/relationships/oleObject" Target="../embeddings/oleObject63.bin"/><Relationship Id="rId26" Type="http://schemas.openxmlformats.org/officeDocument/2006/relationships/image" Target="../media/image42.png"/><Relationship Id="rId3" Type="http://schemas.openxmlformats.org/officeDocument/2006/relationships/image" Target="../media/image30.emf"/><Relationship Id="rId21" Type="http://schemas.openxmlformats.org/officeDocument/2006/relationships/image" Target="../media/image33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2" Type="http://schemas.openxmlformats.org/officeDocument/2006/relationships/oleObject" Target="../embeddings/oleObject55.bin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27.emf"/><Relationship Id="rId24" Type="http://schemas.openxmlformats.org/officeDocument/2006/relationships/oleObject" Target="../embeddings/oleObject66.bin"/><Relationship Id="rId5" Type="http://schemas.openxmlformats.org/officeDocument/2006/relationships/image" Target="../media/image24.emf"/><Relationship Id="rId15" Type="http://schemas.openxmlformats.org/officeDocument/2006/relationships/image" Target="../media/image39.emf"/><Relationship Id="rId23" Type="http://schemas.openxmlformats.org/officeDocument/2006/relationships/image" Target="../media/image34.e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32.e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75.bin"/><Relationship Id="rId26" Type="http://schemas.openxmlformats.org/officeDocument/2006/relationships/image" Target="../media/image43.emf"/><Relationship Id="rId3" Type="http://schemas.openxmlformats.org/officeDocument/2006/relationships/image" Target="../media/image24.emf"/><Relationship Id="rId21" Type="http://schemas.openxmlformats.org/officeDocument/2006/relationships/oleObject" Target="../embeddings/oleObject76.bin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32.emf"/><Relationship Id="rId25" Type="http://schemas.openxmlformats.org/officeDocument/2006/relationships/oleObject" Target="../embeddings/oleObject78.bin"/><Relationship Id="rId2" Type="http://schemas.openxmlformats.org/officeDocument/2006/relationships/oleObject" Target="../embeddings/oleObject67.bin"/><Relationship Id="rId16" Type="http://schemas.openxmlformats.org/officeDocument/2006/relationships/oleObject" Target="../embeddings/oleObject74.bin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28.emf"/><Relationship Id="rId24" Type="http://schemas.openxmlformats.org/officeDocument/2006/relationships/image" Target="../media/image42.emf"/><Relationship Id="rId5" Type="http://schemas.openxmlformats.org/officeDocument/2006/relationships/image" Target="../media/image25.emf"/><Relationship Id="rId15" Type="http://schemas.openxmlformats.org/officeDocument/2006/relationships/image" Target="../media/image40.emf"/><Relationship Id="rId23" Type="http://schemas.openxmlformats.org/officeDocument/2006/relationships/oleObject" Target="../embeddings/oleObject77.bin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73.bin"/><Relationship Id="rId22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28.emf"/><Relationship Id="rId18" Type="http://schemas.openxmlformats.org/officeDocument/2006/relationships/oleObject" Target="../embeddings/oleObject87.bin"/><Relationship Id="rId26" Type="http://schemas.openxmlformats.org/officeDocument/2006/relationships/image" Target="../media/image45.emf"/><Relationship Id="rId3" Type="http://schemas.openxmlformats.org/officeDocument/2006/relationships/image" Target="../media/image30.emf"/><Relationship Id="rId21" Type="http://schemas.openxmlformats.org/officeDocument/2006/relationships/image" Target="../media/image34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31.emf"/><Relationship Id="rId25" Type="http://schemas.openxmlformats.org/officeDocument/2006/relationships/oleObject" Target="../embeddings/oleObject90.bin"/><Relationship Id="rId2" Type="http://schemas.openxmlformats.org/officeDocument/2006/relationships/oleObject" Target="../embeddings/oleObject79.bin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27.emf"/><Relationship Id="rId24" Type="http://schemas.openxmlformats.org/officeDocument/2006/relationships/image" Target="../media/image49.png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44.e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99.bin"/><Relationship Id="rId3" Type="http://schemas.openxmlformats.org/officeDocument/2006/relationships/image" Target="../media/image24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32.emf"/><Relationship Id="rId25" Type="http://schemas.openxmlformats.org/officeDocument/2006/relationships/image" Target="../media/image30.emf"/><Relationship Id="rId2" Type="http://schemas.openxmlformats.org/officeDocument/2006/relationships/oleObject" Target="../embeddings/oleObject91.bin"/><Relationship Id="rId16" Type="http://schemas.openxmlformats.org/officeDocument/2006/relationships/oleObject" Target="../embeddings/oleObject98.bin"/><Relationship Id="rId20" Type="http://schemas.openxmlformats.org/officeDocument/2006/relationships/oleObject" Target="../embeddings/oleObject10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102.bin"/><Relationship Id="rId5" Type="http://schemas.openxmlformats.org/officeDocument/2006/relationships/image" Target="../media/image25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95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97.bin"/><Relationship Id="rId22" Type="http://schemas.openxmlformats.org/officeDocument/2006/relationships/oleObject" Target="../embeddings/oleObject10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image" Target="../media/image76.emf"/><Relationship Id="rId4" Type="http://schemas.openxmlformats.org/officeDocument/2006/relationships/oleObject" Target="../embeddings/oleObject10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46.png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81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8.png"/><Relationship Id="rId11" Type="http://schemas.openxmlformats.org/officeDocument/2006/relationships/oleObject" Target="../embeddings/oleObject106.bin"/><Relationship Id="rId5" Type="http://schemas.openxmlformats.org/officeDocument/2006/relationships/image" Target="../media/image77.png"/><Relationship Id="rId15" Type="http://schemas.openxmlformats.org/officeDocument/2006/relationships/image" Target="../media/image76.emf"/><Relationship Id="rId10" Type="http://schemas.openxmlformats.org/officeDocument/2006/relationships/image" Target="../media/image80.emf"/><Relationship Id="rId4" Type="http://schemas.openxmlformats.org/officeDocument/2006/relationships/notesSlide" Target="../notesSlides/notesSlide6.xml"/><Relationship Id="rId9" Type="http://schemas.openxmlformats.org/officeDocument/2006/relationships/oleObject" Target="../embeddings/oleObject105.bin"/><Relationship Id="rId14" Type="http://schemas.openxmlformats.org/officeDocument/2006/relationships/oleObject" Target="../embeddings/oleObject10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oleObject" Target="../embeddings/oleObject10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5.emf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76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emf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46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FCADF474-4278-971B-97F3-188462CC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4F2ABA5D-9300-FBC0-1335-6719B22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89DA2CF9-F958-1292-286A-AFF429473F02}"/>
              </a:ext>
            </a:extLst>
          </p:cNvPr>
          <p:cNvCxnSpPr>
            <a:cxnSpLocks/>
          </p:cNvCxnSpPr>
          <p:nvPr/>
        </p:nvCxnSpPr>
        <p:spPr>
          <a:xfrm>
            <a:off x="4652682" y="968375"/>
            <a:ext cx="7539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5F9C7EFE-7B21-7440-61A3-9602968D487E}"/>
              </a:ext>
            </a:extLst>
          </p:cNvPr>
          <p:cNvSpPr txBox="1"/>
          <p:nvPr/>
        </p:nvSpPr>
        <p:spPr>
          <a:xfrm>
            <a:off x="736978" y="1883391"/>
            <a:ext cx="10391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D97F30"/>
                </a:solidFill>
                <a:latin typeface="Rockwell" panose="02060603020205020403" pitchFamily="18" charset="0"/>
              </a:rPr>
              <a:t>Main objectives:</a:t>
            </a:r>
          </a:p>
          <a:p>
            <a:pPr algn="just"/>
            <a:endParaRPr lang="en-US" b="1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Investigate the behavior of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different catalyst structures </a:t>
            </a:r>
            <a:r>
              <a:rPr lang="en-US" dirty="0">
                <a:latin typeface="Rockwell" panose="02060603020205020403" pitchFamily="18" charset="0"/>
              </a:rPr>
              <a:t>to identify strategies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lower activation barriers</a:t>
            </a:r>
            <a:r>
              <a:rPr lang="en-US" dirty="0">
                <a:latin typeface="Rockwell" panose="02060603020205020403" pitchFamily="18" charset="0"/>
              </a:rPr>
              <a:t>, enabling operation under milder conditions that reduce undesired parallel reactions.</a:t>
            </a:r>
          </a:p>
          <a:p>
            <a:pPr algn="just"/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Analyze the results obtained from the modifications made to the catalyst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understand their impact on catalytic performance</a:t>
            </a:r>
            <a:r>
              <a:rPr lang="en-US" dirty="0">
                <a:latin typeface="Rockwell" panose="02060603020205020403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Conduct various tests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provide a plausible explanation </a:t>
            </a:r>
            <a:r>
              <a:rPr lang="en-US" dirty="0">
                <a:latin typeface="Rockwell" panose="02060603020205020403" pitchFamily="18" charset="0"/>
              </a:rPr>
              <a:t>for the observed results, ensuring a thorough understanding of the catalytic processes involved.</a:t>
            </a:r>
          </a:p>
        </p:txBody>
      </p:sp>
    </p:spTree>
    <p:extLst>
      <p:ext uri="{BB962C8B-B14F-4D97-AF65-F5344CB8AC3E}">
        <p14:creationId xmlns:p14="http://schemas.microsoft.com/office/powerpoint/2010/main" val="70304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2960A672-948A-3014-22DB-386BE544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9" y="1246138"/>
            <a:ext cx="4975746" cy="3838196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Calculations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Gaussian 09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BP86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  SVP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M06 + PCM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      cc-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pVTZ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0A68B191-9B2A-89B5-5816-74EC1221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7" name="Contenidor de text 6">
            <a:extLst>
              <a:ext uri="{FF2B5EF4-FFF2-40B4-BE49-F238E27FC236}">
                <a16:creationId xmlns:a16="http://schemas.microsoft.com/office/drawing/2014/main" id="{9F2B28C4-1E78-F068-A1BC-94FCC583E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3F567898-E383-7B68-883B-F44BE661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47" y="2873312"/>
            <a:ext cx="390580" cy="152421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87AE570A-7B36-3068-7D05-FA178329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32" y="3325759"/>
            <a:ext cx="390580" cy="152421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22618210-AEFA-32C9-F307-3FC6CFBD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73" y="4283025"/>
            <a:ext cx="390580" cy="152421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80C565B-52A7-9B6C-929D-745BCEC5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65" y="4721173"/>
            <a:ext cx="390580" cy="152421"/>
          </a:xfrm>
          <a:prstGeom prst="rect">
            <a:avLst/>
          </a:prstGeom>
        </p:spPr>
      </p:pic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6E4FB2DD-3E3A-4458-0B84-7A4DF4FBEE95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au de tancament 3">
            <a:extLst>
              <a:ext uri="{FF2B5EF4-FFF2-40B4-BE49-F238E27FC236}">
                <a16:creationId xmlns:a16="http://schemas.microsoft.com/office/drawing/2014/main" id="{B1BA7DD7-E7A1-BAAA-072B-DA60FC7539CE}"/>
              </a:ext>
            </a:extLst>
          </p:cNvPr>
          <p:cNvSpPr/>
          <p:nvPr/>
        </p:nvSpPr>
        <p:spPr>
          <a:xfrm>
            <a:off x="4681079" y="2354778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BF4F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434"/>
              </a:solidFill>
            </a:endParaRP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1D166E7-A38A-61C0-71B0-DD2838DC2BFF}"/>
              </a:ext>
            </a:extLst>
          </p:cNvPr>
          <p:cNvSpPr txBox="1"/>
          <p:nvPr/>
        </p:nvSpPr>
        <p:spPr>
          <a:xfrm>
            <a:off x="4955465" y="2759409"/>
            <a:ext cx="352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3434"/>
                </a:solidFill>
                <a:latin typeface="Rockwell" panose="02060603020205020403" pitchFamily="18" charset="0"/>
              </a:rPr>
              <a:t>Optimization of the geometries</a:t>
            </a:r>
          </a:p>
        </p:txBody>
      </p:sp>
      <p:sp>
        <p:nvSpPr>
          <p:cNvPr id="8" name="Clau de tancament 7">
            <a:extLst>
              <a:ext uri="{FF2B5EF4-FFF2-40B4-BE49-F238E27FC236}">
                <a16:creationId xmlns:a16="http://schemas.microsoft.com/office/drawing/2014/main" id="{EEF8B3AE-3D8E-1675-674F-4D4F39184ECB}"/>
              </a:ext>
            </a:extLst>
          </p:cNvPr>
          <p:cNvSpPr/>
          <p:nvPr/>
        </p:nvSpPr>
        <p:spPr>
          <a:xfrm>
            <a:off x="4681079" y="3753094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119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9FBF"/>
              </a:solidFill>
            </a:endParaRP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7F10A238-5E91-F709-4135-321C83043EB7}"/>
              </a:ext>
            </a:extLst>
          </p:cNvPr>
          <p:cNvSpPr txBox="1"/>
          <p:nvPr/>
        </p:nvSpPr>
        <p:spPr>
          <a:xfrm>
            <a:off x="4955465" y="4157725"/>
            <a:ext cx="204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9FBF"/>
                </a:solidFill>
                <a:latin typeface="Rockwell" panose="02060603020205020403" pitchFamily="18" charset="0"/>
              </a:rPr>
              <a:t>Solvation energy</a:t>
            </a:r>
          </a:p>
        </p:txBody>
      </p:sp>
    </p:spTree>
    <p:extLst>
      <p:ext uri="{BB962C8B-B14F-4D97-AF65-F5344CB8AC3E}">
        <p14:creationId xmlns:p14="http://schemas.microsoft.com/office/powerpoint/2010/main" val="363404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7" name="Contenidor de contingut 5">
            <a:extLst>
              <a:ext uri="{FF2B5EF4-FFF2-40B4-BE49-F238E27FC236}">
                <a16:creationId xmlns:a16="http://schemas.microsoft.com/office/drawing/2014/main" id="{8A213E6F-38B0-97C9-FE38-EE683463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0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AAFF24C2-69A2-55C3-AE79-F9A5B67C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671443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3E4573-55DB-66E7-9064-2B6AC03F5012}"/>
              </a:ext>
            </a:extLst>
          </p:cNvPr>
          <p:cNvSpPr/>
          <p:nvPr/>
        </p:nvSpPr>
        <p:spPr>
          <a:xfrm>
            <a:off x="237698" y="4128447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F531C88C-12D3-7019-0443-F7E3BB2809B5}"/>
              </a:ext>
            </a:extLst>
          </p:cNvPr>
          <p:cNvSpPr txBox="1"/>
          <p:nvPr/>
        </p:nvSpPr>
        <p:spPr>
          <a:xfrm>
            <a:off x="8167823" y="1246138"/>
            <a:ext cx="3334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Atomic charges:</a:t>
            </a:r>
          </a:p>
          <a:p>
            <a:r>
              <a:rPr lang="en-US" dirty="0">
                <a:latin typeface="Rockwell" panose="02060603020205020403" pitchFamily="18" charset="0"/>
              </a:rPr>
              <a:t>distribution of the electron density in each atom.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89F0976-9100-A8C5-152F-8A9FD01B0420}"/>
              </a:ext>
            </a:extLst>
          </p:cNvPr>
          <p:cNvSpPr txBox="1"/>
          <p:nvPr/>
        </p:nvSpPr>
        <p:spPr>
          <a:xfrm>
            <a:off x="7509574" y="2771784"/>
            <a:ext cx="365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Mayer Bond Order (MBO):</a:t>
            </a:r>
          </a:p>
          <a:p>
            <a:r>
              <a:rPr lang="en-US" dirty="0">
                <a:latin typeface="Rockwell" panose="02060603020205020403" pitchFamily="18" charset="0"/>
              </a:rPr>
              <a:t>average number of electrons shared between two atoms.</a:t>
            </a:r>
          </a:p>
        </p:txBody>
      </p:sp>
      <p:cxnSp>
        <p:nvCxnSpPr>
          <p:cNvPr id="11" name="Connector de fletxa recta 10">
            <a:extLst>
              <a:ext uri="{FF2B5EF4-FFF2-40B4-BE49-F238E27FC236}">
                <a16:creationId xmlns:a16="http://schemas.microsoft.com/office/drawing/2014/main" id="{87737F5C-AC9C-BD5E-348E-408BB7645CD7}"/>
              </a:ext>
            </a:extLst>
          </p:cNvPr>
          <p:cNvCxnSpPr>
            <a:cxnSpLocks/>
          </p:cNvCxnSpPr>
          <p:nvPr/>
        </p:nvCxnSpPr>
        <p:spPr>
          <a:xfrm flipV="1">
            <a:off x="6441743" y="1791495"/>
            <a:ext cx="1492022" cy="602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 de fletxa recta 12">
            <a:extLst>
              <a:ext uri="{FF2B5EF4-FFF2-40B4-BE49-F238E27FC236}">
                <a16:creationId xmlns:a16="http://schemas.microsoft.com/office/drawing/2014/main" id="{89661E23-824A-9189-5648-DE32E3B8F91D}"/>
              </a:ext>
            </a:extLst>
          </p:cNvPr>
          <p:cNvCxnSpPr/>
          <p:nvPr/>
        </p:nvCxnSpPr>
        <p:spPr>
          <a:xfrm>
            <a:off x="4208929" y="2918012"/>
            <a:ext cx="2985247" cy="255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62F13B39-84E3-5020-02E0-E7FAB4FF09F8}"/>
              </a:ext>
            </a:extLst>
          </p:cNvPr>
          <p:cNvCxnSpPr/>
          <p:nvPr/>
        </p:nvCxnSpPr>
        <p:spPr>
          <a:xfrm>
            <a:off x="2958353" y="3321424"/>
            <a:ext cx="2756647" cy="130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QuadreDeText 9">
            <a:extLst>
              <a:ext uri="{FF2B5EF4-FFF2-40B4-BE49-F238E27FC236}">
                <a16:creationId xmlns:a16="http://schemas.microsoft.com/office/drawing/2014/main" id="{74D3207B-3CB0-BD56-C398-F02C46FE4BEC}"/>
              </a:ext>
            </a:extLst>
          </p:cNvPr>
          <p:cNvSpPr txBox="1"/>
          <p:nvPr/>
        </p:nvSpPr>
        <p:spPr>
          <a:xfrm>
            <a:off x="0" y="6445313"/>
            <a:ext cx="6299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Phys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Lett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1983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97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270–274.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5708–5711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tge 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 title="IguanaTex Bitmap Display">
            <a:extLst>
              <a:ext uri="{FF2B5EF4-FFF2-40B4-BE49-F238E27FC236}">
                <a16:creationId xmlns:a16="http://schemas.microsoft.com/office/drawing/2014/main" id="{B18A1A21-4C56-367F-F083-06B41E9FC5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06601"/>
            <a:ext cx="4473388" cy="815311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F4100682-58E3-3EFA-B613-FA32AC11A636}"/>
              </a:ext>
            </a:extLst>
          </p:cNvPr>
          <p:cNvSpPr txBox="1"/>
          <p:nvPr/>
        </p:nvSpPr>
        <p:spPr>
          <a:xfrm>
            <a:off x="6096000" y="4050586"/>
            <a:ext cx="3852333" cy="109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function:</a:t>
            </a:r>
          </a:p>
          <a:p>
            <a:pPr>
              <a:lnSpc>
                <a:spcPct val="125000"/>
              </a:lnSpc>
            </a:pPr>
            <a:r>
              <a:rPr lang="en-US" dirty="0">
                <a:highlight>
                  <a:srgbClr val="FFFFFF"/>
                </a:highlight>
                <a:latin typeface="Rockwell" panose="02060603020205020403" pitchFamily="18" charset="0"/>
              </a:rPr>
              <a:t>describes the capacity of an atom to deal with an electrophilic attack. </a:t>
            </a: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0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idor de contingut 5">
            <a:extLst>
              <a:ext uri="{FF2B5EF4-FFF2-40B4-BE49-F238E27FC236}">
                <a16:creationId xmlns:a16="http://schemas.microsoft.com/office/drawing/2014/main" id="{5FEC7E5B-4018-A7D3-21EB-E41D06B6E979}"/>
              </a:ext>
            </a:extLst>
          </p:cNvPr>
          <p:cNvSpPr txBox="1">
            <a:spLocks/>
          </p:cNvSpPr>
          <p:nvPr/>
        </p:nvSpPr>
        <p:spPr>
          <a:xfrm>
            <a:off x="237698" y="12461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D97F30"/>
                </a:solidFill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B9C0DE-BF59-92E4-CADD-0429FCB2869E}"/>
              </a:ext>
            </a:extLst>
          </p:cNvPr>
          <p:cNvSpPr/>
          <p:nvPr/>
        </p:nvSpPr>
        <p:spPr>
          <a:xfrm>
            <a:off x="237698" y="4582989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2734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425A92B-850F-856B-51CA-B36B4C3E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34953" r="30819"/>
          <a:stretch/>
        </p:blipFill>
        <p:spPr>
          <a:xfrm>
            <a:off x="8367969" y="1112335"/>
            <a:ext cx="3438118" cy="2896671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E3F6FBBD-E481-0378-CF46-542485C12185}"/>
              </a:ext>
            </a:extLst>
          </p:cNvPr>
          <p:cNvSpPr txBox="1"/>
          <p:nvPr/>
        </p:nvSpPr>
        <p:spPr>
          <a:xfrm>
            <a:off x="-2599" y="6603812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Nat. </a:t>
            </a:r>
            <a:r>
              <a:rPr lang="fr-FR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fr-FR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872–879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4" name="Agrupa 23">
            <a:extLst>
              <a:ext uri="{FF2B5EF4-FFF2-40B4-BE49-F238E27FC236}">
                <a16:creationId xmlns:a16="http://schemas.microsoft.com/office/drawing/2014/main" id="{86D71A32-100D-A4B1-A797-1933F821D7C7}"/>
              </a:ext>
            </a:extLst>
          </p:cNvPr>
          <p:cNvGrpSpPr>
            <a:grpSpLocks noChangeAspect="1"/>
          </p:cNvGrpSpPr>
          <p:nvPr/>
        </p:nvGrpSpPr>
        <p:grpSpPr>
          <a:xfrm>
            <a:off x="4362841" y="3922473"/>
            <a:ext cx="5034275" cy="2681339"/>
            <a:chOff x="3047543" y="511984"/>
            <a:chExt cx="7666183" cy="40831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19ECAF-28D0-4CC8-2464-C459E7BFC049}"/>
                </a:ext>
              </a:extLst>
            </p:cNvPr>
            <p:cNvSpPr/>
            <p:nvPr/>
          </p:nvSpPr>
          <p:spPr>
            <a:xfrm>
              <a:off x="3047543" y="534384"/>
              <a:ext cx="7666183" cy="406073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Agrupa 25">
              <a:extLst>
                <a:ext uri="{FF2B5EF4-FFF2-40B4-BE49-F238E27FC236}">
                  <a16:creationId xmlns:a16="http://schemas.microsoft.com/office/drawing/2014/main" id="{7C498435-455F-6B34-8EC3-72B283107869}"/>
                </a:ext>
              </a:extLst>
            </p:cNvPr>
            <p:cNvGrpSpPr/>
            <p:nvPr/>
          </p:nvGrpSpPr>
          <p:grpSpPr>
            <a:xfrm>
              <a:off x="3268976" y="511984"/>
              <a:ext cx="7195188" cy="4059663"/>
              <a:chOff x="3219956" y="511984"/>
              <a:chExt cx="7195188" cy="4059663"/>
            </a:xfrm>
          </p:grpSpPr>
          <p:grpSp>
            <p:nvGrpSpPr>
              <p:cNvPr id="27" name="Agrupa 26">
                <a:extLst>
                  <a:ext uri="{FF2B5EF4-FFF2-40B4-BE49-F238E27FC236}">
                    <a16:creationId xmlns:a16="http://schemas.microsoft.com/office/drawing/2014/main" id="{940947C5-86B4-89FA-980E-EBE169D9C8AC}"/>
                  </a:ext>
                </a:extLst>
              </p:cNvPr>
              <p:cNvGrpSpPr/>
              <p:nvPr/>
            </p:nvGrpSpPr>
            <p:grpSpPr>
              <a:xfrm>
                <a:off x="3219956" y="1085241"/>
                <a:ext cx="6786561" cy="3486406"/>
                <a:chOff x="4922852" y="2028544"/>
                <a:chExt cx="5094008" cy="2616904"/>
              </a:xfrm>
            </p:grpSpPr>
            <p:grpSp>
              <p:nvGrpSpPr>
                <p:cNvPr id="32" name="Agrupa 31">
                  <a:extLst>
                    <a:ext uri="{FF2B5EF4-FFF2-40B4-BE49-F238E27FC236}">
                      <a16:creationId xmlns:a16="http://schemas.microsoft.com/office/drawing/2014/main" id="{F9F6E8F7-38DB-B101-58DF-11FA68E95E3B}"/>
                    </a:ext>
                  </a:extLst>
                </p:cNvPr>
                <p:cNvGrpSpPr/>
                <p:nvPr/>
              </p:nvGrpSpPr>
              <p:grpSpPr>
                <a:xfrm>
                  <a:off x="4922852" y="2028544"/>
                  <a:ext cx="2346294" cy="2616904"/>
                  <a:chOff x="4922852" y="2009559"/>
                  <a:chExt cx="2346294" cy="2616904"/>
                </a:xfrm>
              </p:grpSpPr>
              <p:graphicFrame>
                <p:nvGraphicFramePr>
                  <p:cNvPr id="36" name="Objecte 35">
                    <a:extLst>
                      <a:ext uri="{FF2B5EF4-FFF2-40B4-BE49-F238E27FC236}">
                        <a16:creationId xmlns:a16="http://schemas.microsoft.com/office/drawing/2014/main" id="{CA1DC74D-EF79-5F59-EC5E-26C7D9D07FB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89812276"/>
                      </p:ext>
                    </p:extLst>
                  </p:nvPr>
                </p:nvGraphicFramePr>
                <p:xfrm>
                  <a:off x="5093493" y="2009559"/>
                  <a:ext cx="2005013" cy="20399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S ChemDraw Drawing" r:id="rId3" imgW="2005003" imgH="2040296" progId="ChemDraw.Document.6.0">
                          <p:embed/>
                        </p:oleObj>
                      </mc:Choice>
                      <mc:Fallback>
                        <p:oleObj name="CS ChemDraw Drawing" r:id="rId3" imgW="2005003" imgH="2040296" progId="ChemDraw.Document.6.0">
                          <p:embed/>
                          <p:pic>
                            <p:nvPicPr>
                              <p:cNvPr id="3" name="Objecte 2">
                                <a:extLst>
                                  <a:ext uri="{FF2B5EF4-FFF2-40B4-BE49-F238E27FC236}">
                                    <a16:creationId xmlns:a16="http://schemas.microsoft.com/office/drawing/2014/main" id="{65D6C908-369F-A375-ACB2-9FB945BC422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93493" y="2009559"/>
                                <a:ext cx="2005013" cy="20399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7" name="QuadreDeText 36">
                    <a:extLst>
                      <a:ext uri="{FF2B5EF4-FFF2-40B4-BE49-F238E27FC236}">
                        <a16:creationId xmlns:a16="http://schemas.microsoft.com/office/drawing/2014/main" id="{3C0E931C-CB6F-E3CA-40C1-8662FABD89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2852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Rockwell" panose="02060603020205020403" pitchFamily="18" charset="0"/>
                      </a:rPr>
                      <a:t>%</a:t>
                    </a:r>
                    <a:r>
                      <a:rPr lang="en-US" sz="1600" i="1" dirty="0" err="1">
                        <a:latin typeface="Rockwell" panose="02060603020205020403" pitchFamily="18" charset="0"/>
                      </a:rPr>
                      <a:t>V</a:t>
                    </a:r>
                    <a:r>
                      <a:rPr lang="en-US" sz="1600" i="1" baseline="-25000" dirty="0" err="1">
                        <a:latin typeface="Rockwell" panose="02060603020205020403" pitchFamily="18" charset="0"/>
                      </a:rPr>
                      <a:t>bur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  <p:grpSp>
              <p:nvGrpSpPr>
                <p:cNvPr id="33" name="Agrupa 32">
                  <a:extLst>
                    <a:ext uri="{FF2B5EF4-FFF2-40B4-BE49-F238E27FC236}">
                      <a16:creationId xmlns:a16="http://schemas.microsoft.com/office/drawing/2014/main" id="{5F5C6518-DEA1-0002-2C5E-E307AA389EAF}"/>
                    </a:ext>
                  </a:extLst>
                </p:cNvPr>
                <p:cNvGrpSpPr/>
                <p:nvPr/>
              </p:nvGrpSpPr>
              <p:grpSpPr>
                <a:xfrm>
                  <a:off x="7670566" y="2028544"/>
                  <a:ext cx="2346294" cy="2616904"/>
                  <a:chOff x="8178800" y="2009559"/>
                  <a:chExt cx="2346294" cy="2616904"/>
                </a:xfrm>
              </p:grpSpPr>
              <p:pic>
                <p:nvPicPr>
                  <p:cNvPr id="34" name="Imatge 33">
                    <a:extLst>
                      <a:ext uri="{FF2B5EF4-FFF2-40B4-BE49-F238E27FC236}">
                        <a16:creationId xmlns:a16="http://schemas.microsoft.com/office/drawing/2014/main" id="{4B27F248-522A-499C-023A-B8AB996B21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730" t="9834" r="22525" b="6316"/>
                  <a:stretch/>
                </p:blipFill>
                <p:spPr>
                  <a:xfrm>
                    <a:off x="8219990" y="2009559"/>
                    <a:ext cx="2263915" cy="2042806"/>
                  </a:xfrm>
                  <a:prstGeom prst="rect">
                    <a:avLst/>
                  </a:prstGeom>
                </p:spPr>
              </p:pic>
              <p:sp>
                <p:nvSpPr>
                  <p:cNvPr id="35" name="QuadreDeText 34">
                    <a:extLst>
                      <a:ext uri="{FF2B5EF4-FFF2-40B4-BE49-F238E27FC236}">
                        <a16:creationId xmlns:a16="http://schemas.microsoft.com/office/drawing/2014/main" id="{44EFCF9A-2E2C-DF5C-CC00-4F97C93AE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178800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i="1" dirty="0">
                        <a:latin typeface="Rockwell" panose="02060603020205020403" pitchFamily="18" charset="0"/>
                      </a:rPr>
                      <a:t>Steric maps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</p:grpSp>
          <p:cxnSp>
            <p:nvCxnSpPr>
              <p:cNvPr id="28" name="Connector de fletxa recta 27">
                <a:extLst>
                  <a:ext uri="{FF2B5EF4-FFF2-40B4-BE49-F238E27FC236}">
                    <a16:creationId xmlns:a16="http://schemas.microsoft.com/office/drawing/2014/main" id="{5B22A7E5-1908-44DE-49DD-C70C3814ACBA}"/>
                  </a:ext>
                </a:extLst>
              </p:cNvPr>
              <p:cNvCxnSpPr/>
              <p:nvPr/>
            </p:nvCxnSpPr>
            <p:spPr>
              <a:xfrm flipV="1">
                <a:off x="8469745" y="905164"/>
                <a:ext cx="0" cy="1496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 de fletxa recta 28">
                <a:extLst>
                  <a:ext uri="{FF2B5EF4-FFF2-40B4-BE49-F238E27FC236}">
                    <a16:creationId xmlns:a16="http://schemas.microsoft.com/office/drawing/2014/main" id="{F57B7AE7-B129-5542-AA7C-E77A8CEFC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0509" y="2387602"/>
                <a:ext cx="1616367" cy="138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QuadreDeText 29">
                <a:extLst>
                  <a:ext uri="{FF2B5EF4-FFF2-40B4-BE49-F238E27FC236}">
                    <a16:creationId xmlns:a16="http://schemas.microsoft.com/office/drawing/2014/main" id="{AF924579-4B8A-C63E-A763-2215D0118E1C}"/>
                  </a:ext>
                </a:extLst>
              </p:cNvPr>
              <p:cNvSpPr txBox="1"/>
              <p:nvPr/>
            </p:nvSpPr>
            <p:spPr>
              <a:xfrm>
                <a:off x="6949576" y="511984"/>
                <a:ext cx="3016131" cy="51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Y</a:t>
                </a:r>
              </a:p>
            </p:txBody>
          </p:sp>
          <p:sp>
            <p:nvSpPr>
              <p:cNvPr id="31" name="QuadreDeText 30">
                <a:extLst>
                  <a:ext uri="{FF2B5EF4-FFF2-40B4-BE49-F238E27FC236}">
                    <a16:creationId xmlns:a16="http://schemas.microsoft.com/office/drawing/2014/main" id="{F329757E-950C-9F04-43F8-1FB3D6FE2D18}"/>
                  </a:ext>
                </a:extLst>
              </p:cNvPr>
              <p:cNvSpPr txBox="1"/>
              <p:nvPr/>
            </p:nvSpPr>
            <p:spPr>
              <a:xfrm rot="5400000">
                <a:off x="9902401" y="2202937"/>
                <a:ext cx="656154" cy="369332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445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idor de contingut 5">
            <a:extLst>
              <a:ext uri="{FF2B5EF4-FFF2-40B4-BE49-F238E27FC236}">
                <a16:creationId xmlns:a16="http://schemas.microsoft.com/office/drawing/2014/main" id="{5D415F90-8E01-1926-2BA2-6FFCF7AB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7608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F3586346-05F5-8C90-5964-9A55DB1950D2}"/>
              </a:ext>
            </a:extLst>
          </p:cNvPr>
          <p:cNvSpPr txBox="1"/>
          <p:nvPr/>
        </p:nvSpPr>
        <p:spPr>
          <a:xfrm>
            <a:off x="6289724" y="3075942"/>
            <a:ext cx="3302758" cy="282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u="sng" dirty="0">
                <a:latin typeface="Rockwell" panose="02060603020205020403" pitchFamily="18" charset="0"/>
              </a:rPr>
              <a:t>Used indices: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HOMA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Rockwell" panose="02060603020205020403" pitchFamily="18" charset="0"/>
              </a:rPr>
              <a:t>I</a:t>
            </a:r>
            <a:r>
              <a:rPr lang="en-US" baseline="-25000" dirty="0" err="1">
                <a:latin typeface="Rockwell" panose="02060603020205020403" pitchFamily="18" charset="0"/>
              </a:rPr>
              <a:t>ring</a:t>
            </a:r>
            <a:r>
              <a:rPr lang="en-US" dirty="0">
                <a:latin typeface="Rockwell" panose="02060603020205020403" pitchFamily="18" charset="0"/>
              </a:rPr>
              <a:t> - I</a:t>
            </a:r>
            <a:r>
              <a:rPr lang="en-US" baseline="-25000" dirty="0">
                <a:latin typeface="Rockwell" panose="02060603020205020403" pitchFamily="18" charset="0"/>
              </a:rPr>
              <a:t>NG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MCI - I</a:t>
            </a:r>
            <a:r>
              <a:rPr lang="en-US" baseline="-25000" dirty="0">
                <a:latin typeface="Rockwell" panose="02060603020205020403" pitchFamily="18" charset="0"/>
              </a:rPr>
              <a:t>NB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FLU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BOA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BLA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PDI</a:t>
            </a:r>
          </a:p>
        </p:txBody>
      </p:sp>
      <p:grpSp>
        <p:nvGrpSpPr>
          <p:cNvPr id="9" name="Agrupa 8">
            <a:extLst>
              <a:ext uri="{FF2B5EF4-FFF2-40B4-BE49-F238E27FC236}">
                <a16:creationId xmlns:a16="http://schemas.microsoft.com/office/drawing/2014/main" id="{FF1EE55B-69EB-C614-4DEB-948D31A2BF9B}"/>
              </a:ext>
            </a:extLst>
          </p:cNvPr>
          <p:cNvGrpSpPr>
            <a:grpSpLocks noChangeAspect="1"/>
          </p:cNvGrpSpPr>
          <p:nvPr/>
        </p:nvGrpSpPr>
        <p:grpSpPr>
          <a:xfrm>
            <a:off x="8299925" y="2320122"/>
            <a:ext cx="2914516" cy="4120136"/>
            <a:chOff x="4029308" y="507398"/>
            <a:chExt cx="4133385" cy="5843203"/>
          </a:xfrm>
        </p:grpSpPr>
        <p:sp>
          <p:nvSpPr>
            <p:cNvPr id="10" name="Pentàgon 9">
              <a:extLst>
                <a:ext uri="{FF2B5EF4-FFF2-40B4-BE49-F238E27FC236}">
                  <a16:creationId xmlns:a16="http://schemas.microsoft.com/office/drawing/2014/main" id="{1248D76B-8C91-1AAA-8D6E-B1C9093709F4}"/>
                </a:ext>
              </a:extLst>
            </p:cNvPr>
            <p:cNvSpPr/>
            <p:nvPr/>
          </p:nvSpPr>
          <p:spPr>
            <a:xfrm>
              <a:off x="5365376" y="1707776"/>
              <a:ext cx="1438835" cy="1385047"/>
            </a:xfrm>
            <a:prstGeom prst="pentagon">
              <a:avLst/>
            </a:prstGeom>
            <a:noFill/>
            <a:ln w="3810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àgon 10">
              <a:extLst>
                <a:ext uri="{FF2B5EF4-FFF2-40B4-BE49-F238E27FC236}">
                  <a16:creationId xmlns:a16="http://schemas.microsoft.com/office/drawing/2014/main" id="{EABF26CF-1783-86AD-1B93-BD7898D46FE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àgon 11">
              <a:extLst>
                <a:ext uri="{FF2B5EF4-FFF2-40B4-BE49-F238E27FC236}">
                  <a16:creationId xmlns:a16="http://schemas.microsoft.com/office/drawing/2014/main" id="{025D435D-7301-CC14-0985-F39069CEB350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36F27C42-4D99-B6E7-2ED3-8841491D6300}"/>
                </a:ext>
              </a:extLst>
            </p:cNvPr>
            <p:cNvSpPr txBox="1"/>
            <p:nvPr/>
          </p:nvSpPr>
          <p:spPr>
            <a:xfrm>
              <a:off x="5398995" y="209058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15" name="QuadreDeText 14">
              <a:extLst>
                <a:ext uri="{FF2B5EF4-FFF2-40B4-BE49-F238E27FC236}">
                  <a16:creationId xmlns:a16="http://schemas.microsoft.com/office/drawing/2014/main" id="{231D318E-353F-17B8-2EA8-28D34DF65C7A}"/>
                </a:ext>
              </a:extLst>
            </p:cNvPr>
            <p:cNvSpPr txBox="1"/>
            <p:nvPr/>
          </p:nvSpPr>
          <p:spPr>
            <a:xfrm>
              <a:off x="5398995" y="355631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16" name="QuadreDeText 15">
              <a:extLst>
                <a:ext uri="{FF2B5EF4-FFF2-40B4-BE49-F238E27FC236}">
                  <a16:creationId xmlns:a16="http://schemas.microsoft.com/office/drawing/2014/main" id="{B3F2A4B1-E6A4-B08D-CD29-B8242EECD98E}"/>
                </a:ext>
              </a:extLst>
            </p:cNvPr>
            <p:cNvSpPr txBox="1"/>
            <p:nvPr/>
          </p:nvSpPr>
          <p:spPr>
            <a:xfrm>
              <a:off x="5372100" y="5129616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EE187C4F-4DC4-8EFB-77C4-508900D918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554617"/>
                </p:ext>
              </p:extLst>
            </p:nvPr>
          </p:nvGraphicFramePr>
          <p:xfrm>
            <a:off x="4029308" y="507398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836269" imgH="1182182" progId="ChemDraw.Document.6.0">
                    <p:embed/>
                  </p:oleObj>
                </mc:Choice>
                <mc:Fallback>
                  <p:oleObj name="CS ChemDraw Drawing" r:id="rId2" imgW="836269" imgH="1182182" progId="ChemDraw.Document.6.0">
                    <p:embed/>
                    <p:pic>
                      <p:nvPicPr>
                        <p:cNvPr id="2" name="Objecte 1">
                          <a:extLst>
                            <a:ext uri="{FF2B5EF4-FFF2-40B4-BE49-F238E27FC236}">
                              <a16:creationId xmlns:a16="http://schemas.microsoft.com/office/drawing/2014/main" id="{A440EC0F-7E9D-B45B-D45A-AB25E75D3E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029308" y="507398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Connector de fletxa recta 17">
            <a:extLst>
              <a:ext uri="{FF2B5EF4-FFF2-40B4-BE49-F238E27FC236}">
                <a16:creationId xmlns:a16="http://schemas.microsoft.com/office/drawing/2014/main" id="{EE9FF835-C42E-9803-3EA2-20DCE3DEF9E2}"/>
              </a:ext>
            </a:extLst>
          </p:cNvPr>
          <p:cNvCxnSpPr>
            <a:cxnSpLocks/>
          </p:cNvCxnSpPr>
          <p:nvPr/>
        </p:nvCxnSpPr>
        <p:spPr>
          <a:xfrm flipH="1">
            <a:off x="7713071" y="4326990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de fletxa recta 19">
            <a:extLst>
              <a:ext uri="{FF2B5EF4-FFF2-40B4-BE49-F238E27FC236}">
                <a16:creationId xmlns:a16="http://schemas.microsoft.com/office/drawing/2014/main" id="{C36D9AD8-602D-379A-22A8-EF2037EDADED}"/>
              </a:ext>
            </a:extLst>
          </p:cNvPr>
          <p:cNvCxnSpPr>
            <a:cxnSpLocks/>
          </p:cNvCxnSpPr>
          <p:nvPr/>
        </p:nvCxnSpPr>
        <p:spPr>
          <a:xfrm flipH="1">
            <a:off x="7226489" y="5707038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AFD8DB65-F313-FE10-33EA-5DDDF1A16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725588"/>
              </p:ext>
            </p:extLst>
          </p:nvPr>
        </p:nvGraphicFramePr>
        <p:xfrm>
          <a:off x="2325687" y="3490912"/>
          <a:ext cx="7540625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540415" imgH="2398097" progId="ChemDraw.Document.6.0">
                  <p:embed/>
                </p:oleObj>
              </mc:Choice>
              <mc:Fallback>
                <p:oleObj name="CS ChemDraw Drawing" r:id="rId2" imgW="7540415" imgH="239809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5687" y="3490912"/>
                        <a:ext cx="7540625" cy="239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QuadreDeText 6">
            <a:extLst>
              <a:ext uri="{FF2B5EF4-FFF2-40B4-BE49-F238E27FC236}">
                <a16:creationId xmlns:a16="http://schemas.microsoft.com/office/drawing/2014/main" id="{9E5E2659-DAE1-CE4C-BEDF-B38330EBC582}"/>
              </a:ext>
            </a:extLst>
          </p:cNvPr>
          <p:cNvSpPr txBox="1"/>
          <p:nvPr/>
        </p:nvSpPr>
        <p:spPr>
          <a:xfrm>
            <a:off x="612396" y="1273434"/>
            <a:ext cx="10445087" cy="179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Examine how the presence of various electron-withdrawing (EWG) and electron-donating (EDG) substituents affects the reactivity and stability of ligands.</a:t>
            </a:r>
          </a:p>
          <a:p>
            <a:pPr>
              <a:lnSpc>
                <a:spcPct val="125000"/>
              </a:lnSpc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Introduction of a third annulated ring, aromatic, next to the 6-membered ring also annulated to the 5-membered ring of the cyclopentadienone.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3DB0EC80-C339-94BD-7FC9-BC2C10E50543}"/>
              </a:ext>
            </a:extLst>
          </p:cNvPr>
          <p:cNvSpPr txBox="1"/>
          <p:nvPr/>
        </p:nvSpPr>
        <p:spPr>
          <a:xfrm>
            <a:off x="0" y="6608276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Chin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J.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2020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1360-1370</a:t>
            </a:r>
          </a:p>
        </p:txBody>
      </p:sp>
    </p:spTree>
    <p:extLst>
      <p:ext uri="{BB962C8B-B14F-4D97-AF65-F5344CB8AC3E}">
        <p14:creationId xmlns:p14="http://schemas.microsoft.com/office/powerpoint/2010/main" val="156460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3489"/>
              </p:ext>
            </p:extLst>
          </p:nvPr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13884"/>
              </p:ext>
            </p:extLst>
          </p:nvPr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BAEE3FB4-5551-3623-0735-70A3D24C4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27630"/>
              </p:ext>
            </p:extLst>
          </p:nvPr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4F881FF7-E529-7EDE-6726-9120AF535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49062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EE78DBE2-4348-6733-E004-4B8005F9B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00394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43B879A7-4472-9EE1-40FC-CBBC1B473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22865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92B5E2CF-0E5B-8A9B-0D5E-3210112E4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05616"/>
              </p:ext>
            </p:extLst>
          </p:nvPr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731F0E7A-EE65-3F1C-CCD9-0467FCB4E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51895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6845" imgH="1558934" progId="ChemDraw.Document.6.0">
                  <p:embed/>
                </p:oleObj>
              </mc:Choice>
              <mc:Fallback>
                <p:oleObj name="CS ChemDraw Drawing" r:id="rId14" imgW="2966845" imgH="1558934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94A7E4C2-1270-F0C2-C026-86D20F36E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952504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77603D0B-FC08-CFF2-1942-BB9B3D037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585088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A573476E-09A7-4CAE-D330-940AB551E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58781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6240B79A-8D5B-3007-5ADD-B267A193F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4360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136C56D6-8A43-5E4F-5C3D-69BBD42A6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327466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918591C3-B98D-A64B-576B-7376C53C5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2ABF82B4-9588-9171-7E57-3B1ACC759C6E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63486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8B30C0E9-C510-B233-8C02-D6898DB5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17569" y="300245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0A31A348-B754-0E55-C615-FC48342C40E2}"/>
              </a:ext>
            </a:extLst>
          </p:cNvPr>
          <p:cNvSpPr txBox="1"/>
          <p:nvPr/>
        </p:nvSpPr>
        <p:spPr>
          <a:xfrm>
            <a:off x="5416299" y="3641746"/>
            <a:ext cx="3681663" cy="1200329"/>
          </a:xfrm>
          <a:prstGeom prst="rect">
            <a:avLst/>
          </a:prstGeom>
          <a:solidFill>
            <a:srgbClr val="51CEDF"/>
          </a:solidFill>
          <a:ln w="38100">
            <a:solidFill>
              <a:srgbClr val="377BA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ORIGINAL CATALYSTS</a:t>
            </a:r>
          </a:p>
        </p:txBody>
      </p:sp>
      <p:sp>
        <p:nvSpPr>
          <p:cNvPr id="31" name="QuadreDeText 30">
            <a:extLst>
              <a:ext uri="{FF2B5EF4-FFF2-40B4-BE49-F238E27FC236}">
                <a16:creationId xmlns:a16="http://schemas.microsoft.com/office/drawing/2014/main" id="{4A7126ED-DB58-52CB-223C-AD345E11C666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56095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A279AAA-40B8-2123-C136-2C64A7DCC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23638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3647" progId="ChemDraw.Document.6.0">
                  <p:embed/>
                </p:oleObj>
              </mc:Choice>
              <mc:Fallback>
                <p:oleObj name="CS ChemDraw Drawing" r:id="rId8" imgW="2384747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133607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3134" y="3003978"/>
            <a:ext cx="2811316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1367D0-C2E2-0772-C4B4-63C24C1431E5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/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blipFill>
                <a:blip r:embed="rId26"/>
                <a:stretch>
                  <a:fillRect t="-6931" b="-16337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6BC11D5-5859-0F63-EF37-6621A6A03BD2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20074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ontingut 1">
            <a:extLst>
              <a:ext uri="{FF2B5EF4-FFF2-40B4-BE49-F238E27FC236}">
                <a16:creationId xmlns:a16="http://schemas.microsoft.com/office/drawing/2014/main" id="{6578E837-A973-8C94-1980-01D6A1DD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6220"/>
            <a:ext cx="10515600" cy="5249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Methodology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Electronic and geometrical indices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Results and discussion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Scope of catalysts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Kinetic cost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Structural characterization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EF646127-D333-FA6C-F16A-4F1D8ECE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/>
          <a:p>
            <a:r>
              <a:rPr lang="ca-ES" b="1" dirty="0">
                <a:latin typeface="Rockwell" panose="02060603020205020403" pitchFamily="18" charset="0"/>
              </a:rPr>
              <a:t>INDEX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D25502B-8518-BF8F-FEE9-155796432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a-ES" dirty="0"/>
              <a:t>1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A5039F30-AE39-DAD2-88FE-00227491B235}"/>
              </a:ext>
            </a:extLst>
          </p:cNvPr>
          <p:cNvCxnSpPr>
            <a:cxnSpLocks/>
          </p:cNvCxnSpPr>
          <p:nvPr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5444A88-12B5-1A80-2E7A-625C86D26414}"/>
              </a:ext>
            </a:extLst>
          </p:cNvPr>
          <p:cNvCxnSpPr>
            <a:cxnSpLocks/>
          </p:cNvCxnSpPr>
          <p:nvPr/>
        </p:nvCxnSpPr>
        <p:spPr>
          <a:xfrm>
            <a:off x="2877671" y="968375"/>
            <a:ext cx="93143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4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e 32">
            <a:extLst>
              <a:ext uri="{FF2B5EF4-FFF2-40B4-BE49-F238E27FC236}">
                <a16:creationId xmlns:a16="http://schemas.microsoft.com/office/drawing/2014/main" id="{25B742B9-5F35-05D6-9399-E0A495D73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85886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747" imgH="1344026" progId="ChemDraw.Document.6.0">
                  <p:embed/>
                </p:oleObj>
              </mc:Choice>
              <mc:Fallback>
                <p:oleObj name="CS ChemDraw Drawing" r:id="rId12" imgW="2384747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919516"/>
              </p:ext>
            </p:extLst>
          </p:nvPr>
        </p:nvGraphicFramePr>
        <p:xfrm>
          <a:off x="3359150" y="3041650"/>
          <a:ext cx="2551113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163" progId="ChemDraw.Document.6.0">
                  <p:embed/>
                </p:oleObj>
              </mc:Choice>
              <mc:Fallback>
                <p:oleObj name="CS ChemDraw Drawing" r:id="rId14" imgW="2384369" imgH="1345163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150" y="3041650"/>
                        <a:ext cx="2551113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3265617" y="129441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096001" y="2975173"/>
            <a:ext cx="2788742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C46DB-4339-62E5-77BD-8B853716F35B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/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blipFill>
                <a:blip r:embed="rId26"/>
                <a:stretch>
                  <a:fillRect t="-4422" r="-3121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QuadreDeText 33">
            <a:extLst>
              <a:ext uri="{FF2B5EF4-FFF2-40B4-BE49-F238E27FC236}">
                <a16:creationId xmlns:a16="http://schemas.microsoft.com/office/drawing/2014/main" id="{C5E7F783-CDB0-8678-824E-E6608E9B5D48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64677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40673"/>
              </p:ext>
            </p:extLst>
          </p:nvPr>
        </p:nvGraphicFramePr>
        <p:xfrm>
          <a:off x="6141131" y="3030764"/>
          <a:ext cx="274198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8358" imgH="1560071" progId="ChemDraw.Document.6.0">
                  <p:embed/>
                </p:oleObj>
              </mc:Choice>
              <mc:Fallback>
                <p:oleObj name="CS ChemDraw Drawing" r:id="rId14" imgW="2968358" imgH="1560071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1131" y="3030764"/>
                        <a:ext cx="274198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EC5995-0D56-506E-415C-1CD3DF9860B9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25D32-E95C-5DC5-7635-BEF5747965FA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5E05CF-E0BA-00B5-3572-7B7043F8D31C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991AC-1252-A3DE-B112-E2BAA2801B96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1E7A5E-6444-9430-D97E-ECCE111A845F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8C9959-918D-B2BD-5E45-3EA0009290E1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/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Ph(</a:t>
                </a:r>
                <a:r>
                  <a:rPr lang="en-US" sz="3600" i="1" dirty="0">
                    <a:latin typeface="Rockwell" panose="02060603020205020403" pitchFamily="18" charset="0"/>
                  </a:rPr>
                  <a:t>m</a:t>
                </a:r>
                <a:r>
                  <a:rPr lang="en-US" sz="3600" dirty="0">
                    <a:latin typeface="Rockwell" panose="02060603020205020403" pitchFamily="18" charset="0"/>
                  </a:rPr>
                  <a:t>-X) GROUP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CF</a:t>
                </a:r>
                <a:r>
                  <a:rPr lang="en-US" sz="3600" baseline="-25000" dirty="0">
                    <a:latin typeface="Rockwell" panose="02060603020205020403" pitchFamily="18" charset="0"/>
                  </a:rPr>
                  <a:t>3</a:t>
                </a:r>
                <a:r>
                  <a:rPr lang="en-US" sz="3600" dirty="0">
                    <a:latin typeface="Rockwell" panose="02060603020205020403" pitchFamily="18" charset="0"/>
                  </a:rPr>
                  <a:t> TERMINAL GROUP</a:t>
                </a:r>
              </a:p>
            </p:txBody>
          </p:sp>
        </mc:Choice>
        <mc:Fallback xmlns="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blipFill>
                <a:blip r:embed="rId20"/>
                <a:stretch>
                  <a:fillRect t="-4422" r="-2661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QuadreDeText 28">
            <a:extLst>
              <a:ext uri="{FF2B5EF4-FFF2-40B4-BE49-F238E27FC236}">
                <a16:creationId xmlns:a16="http://schemas.microsoft.com/office/drawing/2014/main" id="{0A014AD5-6ECA-5B02-00E3-34296BD54BBC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95DE0-453C-243B-B260-0CD3E3BD9D10}"/>
              </a:ext>
            </a:extLst>
          </p:cNvPr>
          <p:cNvSpPr/>
          <p:nvPr/>
        </p:nvSpPr>
        <p:spPr>
          <a:xfrm>
            <a:off x="3238358" y="130153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4CEC659-92B0-363A-54A8-3DE17C461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992848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2886282" imgH="1342510" progId="ChemDraw.Document.6.0">
                  <p:embed/>
                </p:oleObj>
              </mc:Choice>
              <mc:Fallback>
                <p:oleObj name="CS ChemDraw Drawing" r:id="rId21" imgW="2886282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84F86F17-0A75-C968-8DBF-9A6B07CBF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535628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2733854" imgH="1738592" progId="ChemDraw.Document.6.0">
                  <p:embed/>
                </p:oleObj>
              </mc:Choice>
              <mc:Fallback>
                <p:oleObj name="CS ChemDraw Drawing" r:id="rId23" imgW="2733854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e 31">
            <a:extLst>
              <a:ext uri="{FF2B5EF4-FFF2-40B4-BE49-F238E27FC236}">
                <a16:creationId xmlns:a16="http://schemas.microsoft.com/office/drawing/2014/main" id="{D3C97EA4-4D4A-D857-486C-72F0145B9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64251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2733854" imgH="1738592" progId="ChemDraw.Document.6.0">
                  <p:embed/>
                </p:oleObj>
              </mc:Choice>
              <mc:Fallback>
                <p:oleObj name="CS ChemDraw Drawing" r:id="rId25" imgW="2733854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98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C770E3B-ACE0-8350-4FCE-82D6E1B84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237991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4099" y="293968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/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blipFill>
                <a:blip r:embed="rId24"/>
                <a:stretch>
                  <a:fillRect t="-6404" b="-1576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7079F0C-86B3-ED5B-9BB5-5E9970EBC28B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AE036A50-46F2-9CC0-084C-56DB9C8B9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2076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1732298" imgH="1293615" progId="ChemDraw.Document.6.0">
                  <p:embed/>
                </p:oleObj>
              </mc:Choice>
              <mc:Fallback>
                <p:oleObj name="CS ChemDraw Drawing" r:id="rId25" imgW="1732298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77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885903" imgH="1342510" progId="ChemDraw.Document.6.0">
                  <p:embed/>
                </p:oleObj>
              </mc:Choice>
              <mc:Fallback>
                <p:oleObj name="CS ChemDraw Drawing" r:id="rId14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D654D4A8-AD21-E0DB-6E16-3C311C797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66845" imgH="1558934" progId="ChemDraw.Document.6.0">
                  <p:embed/>
                </p:oleObj>
              </mc:Choice>
              <mc:Fallback>
                <p:oleObj name="CS ChemDraw Drawing" r:id="rId24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F5BC9D1D-FFD6-8D79-ED6F-7B889676039A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24821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66FD3C89-221C-1F74-E179-92E4BBD2721E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34" name="Imatge 3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A6847673-470E-3F54-839F-063F30CE02F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3" y="2060285"/>
            <a:ext cx="9720000" cy="1836000"/>
          </a:xfrm>
          <a:prstGeom prst="rect">
            <a:avLst/>
          </a:prstGeom>
        </p:spPr>
      </p:pic>
      <p:sp>
        <p:nvSpPr>
          <p:cNvPr id="35" name="QuadreDeText 34">
            <a:extLst>
              <a:ext uri="{FF2B5EF4-FFF2-40B4-BE49-F238E27FC236}">
                <a16:creationId xmlns:a16="http://schemas.microsoft.com/office/drawing/2014/main" id="{1DD2998E-A75C-2887-B7CF-A8E3BAB8613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</p:spTree>
    <p:extLst>
      <p:ext uri="{BB962C8B-B14F-4D97-AF65-F5344CB8AC3E}">
        <p14:creationId xmlns:p14="http://schemas.microsoft.com/office/powerpoint/2010/main" val="230397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tge 37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D3D0E420-C43F-3B7B-84CB-E4E104C9657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4" y="2060285"/>
            <a:ext cx="9717885" cy="1857621"/>
          </a:xfrm>
          <a:prstGeom prst="rect">
            <a:avLst/>
          </a:prstGeom>
        </p:spPr>
      </p:pic>
      <p:pic>
        <p:nvPicPr>
          <p:cNvPr id="48" name="Imatge 4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A744A6D-3774-AB43-0EBD-3BF859BC0F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6" y="4749113"/>
            <a:ext cx="6892933" cy="1622580"/>
          </a:xfrm>
          <a:prstGeom prst="rect">
            <a:avLst/>
          </a:prstGeom>
        </p:spPr>
      </p:pic>
      <p:sp>
        <p:nvSpPr>
          <p:cNvPr id="51" name="QuadreDeText 50">
            <a:extLst>
              <a:ext uri="{FF2B5EF4-FFF2-40B4-BE49-F238E27FC236}">
                <a16:creationId xmlns:a16="http://schemas.microsoft.com/office/drawing/2014/main" id="{3C591CB4-B451-AB82-C7AD-C252077646F8}"/>
              </a:ext>
            </a:extLst>
          </p:cNvPr>
          <p:cNvSpPr txBox="1"/>
          <p:nvPr/>
        </p:nvSpPr>
        <p:spPr>
          <a:xfrm>
            <a:off x="9077851" y="619089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St.2 catalyst</a:t>
            </a:r>
          </a:p>
        </p:txBody>
      </p:sp>
      <p:sp>
        <p:nvSpPr>
          <p:cNvPr id="52" name="QuadreDeText 51">
            <a:extLst>
              <a:ext uri="{FF2B5EF4-FFF2-40B4-BE49-F238E27FC236}">
                <a16:creationId xmlns:a16="http://schemas.microsoft.com/office/drawing/2014/main" id="{E9BD5A38-F599-B2BB-29A3-D499E616B18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7166171E-2C5A-20B1-93B2-8D0736A8E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99928"/>
              </p:ext>
            </p:extLst>
          </p:nvPr>
        </p:nvGraphicFramePr>
        <p:xfrm>
          <a:off x="8916896" y="4732053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747" imgH="1344026" progId="ChemDraw.Document.6.0">
                  <p:embed/>
                </p:oleObj>
              </mc:Choice>
              <mc:Fallback>
                <p:oleObj name="CS ChemDraw Drawing" r:id="rId6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6896" y="4732053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4D5E29F1-4180-180F-29AC-5788D849630F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146150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55F064C0-AB89-6F8B-3C14-660BF8341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33EB9520-E77B-A39D-A419-AB4FAE51607A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12F1EB30-20E8-4137-C715-025912DED6B0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292AA-0410-5F5E-346A-3066FABCEE5B}"/>
              </a:ext>
            </a:extLst>
          </p:cNvPr>
          <p:cNvSpPr/>
          <p:nvPr/>
        </p:nvSpPr>
        <p:spPr>
          <a:xfrm rot="20423888">
            <a:off x="10342458" y="2506910"/>
            <a:ext cx="502024" cy="31333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DE50C948-C4BF-C668-DA32-BF54BE668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90" y="2854644"/>
            <a:ext cx="4164988" cy="3600000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3142974F-CC4B-FA8C-E977-048471411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6" y="2854644"/>
            <a:ext cx="4475876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tge 2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 title="IguanaTex Bitmap Display">
            <a:extLst>
              <a:ext uri="{FF2B5EF4-FFF2-40B4-BE49-F238E27FC236}">
                <a16:creationId xmlns:a16="http://schemas.microsoft.com/office/drawing/2014/main" id="{8D7FE088-6A8B-1AA6-C0C3-FF84C97178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3" y="3787887"/>
            <a:ext cx="11011102" cy="2820495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DC1BBC-3C0C-159D-C4CD-AFF90B9526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" y="1828243"/>
            <a:ext cx="8210276" cy="1636369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A98207AE-3FE6-EA17-262A-A7439FF35D06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14DE4585-0934-4AF3-FFD3-AC2235A04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sp>
        <p:nvSpPr>
          <p:cNvPr id="13" name="QuadreDeText 12">
            <a:extLst>
              <a:ext uri="{FF2B5EF4-FFF2-40B4-BE49-F238E27FC236}">
                <a16:creationId xmlns:a16="http://schemas.microsoft.com/office/drawing/2014/main" id="{1217DE55-09C5-145A-0D34-639D0A998A6F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448E78-FD79-337E-A01B-414A7F13C51D}"/>
              </a:ext>
            </a:extLst>
          </p:cNvPr>
          <p:cNvSpPr/>
          <p:nvPr/>
        </p:nvSpPr>
        <p:spPr>
          <a:xfrm rot="560177">
            <a:off x="10016141" y="2456507"/>
            <a:ext cx="781841" cy="269810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tge 1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6EF7B58-CEEE-C19D-8775-3D7BB0D70A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7" y="4789258"/>
            <a:ext cx="9345617" cy="1946628"/>
          </a:xfrm>
          <a:prstGeom prst="rect">
            <a:avLst/>
          </a:prstGeom>
        </p:spPr>
      </p:pic>
      <p:sp>
        <p:nvSpPr>
          <p:cNvPr id="9" name="QuadreDeText 8">
            <a:extLst>
              <a:ext uri="{FF2B5EF4-FFF2-40B4-BE49-F238E27FC236}">
                <a16:creationId xmlns:a16="http://schemas.microsoft.com/office/drawing/2014/main" id="{A91BC490-B27B-5A6A-EEC5-5EACDBE5EBA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AE660573-7CCA-C0FC-0434-34B8658AFA3E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 transfer</a:t>
            </a:r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72F805B-EFF1-9974-65A1-E8A616ACD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016153"/>
            <a:ext cx="2895600" cy="21206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EB97EAA-2D93-793C-A134-AA24E756CC3D}"/>
              </a:ext>
            </a:extLst>
          </p:cNvPr>
          <p:cNvSpPr/>
          <p:nvPr/>
        </p:nvSpPr>
        <p:spPr>
          <a:xfrm rot="560177">
            <a:off x="10212523" y="2349931"/>
            <a:ext cx="727077" cy="45101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tge 20">
            <a:extLst>
              <a:ext uri="{FF2B5EF4-FFF2-40B4-BE49-F238E27FC236}">
                <a16:creationId xmlns:a16="http://schemas.microsoft.com/office/drawing/2014/main" id="{38E8E2AF-3D3C-369A-3DDD-39252DBAF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590" y="1189258"/>
            <a:ext cx="447482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}&#10;\cline{2-6}&#10;\multirow{2}{*}{$\% V_{bur}$} &amp; \multicolumn{5}{c}{\textbf{I}} \\ \cline{2-6} &#10; &amp; \textbf{SW} &amp; \textbf{NW} &amp; \textbf{NE} &amp; \textbf{SE} &amp; \textbf{TOTAL} \\ \hline&#10;\textbf{K} &amp; 38.4 &amp; 36.2 &amp; 71.1 &amp; 72.0 &amp; 54.4 \\&#10;\textbf{R} &amp; 47.0 &amp; 36.3 &amp; 48.2 &amp; 56.0 &amp; 46.9 \\&#10;\textbf{St.1} &amp; 39.3 &amp; 39.3 &amp; 50.3 &amp; 50.3 &amp; 44.8 \\&#10;\textbf{St.2} &amp; 41.3 &amp; 41.4 &amp; 50.5 &amp; 50.6 &amp; 46.0 \\&#10;\textbf{St.3} &amp; 38.1 &amp; 38.1 &amp; 67.6 &amp; 67.6 &amp; 52.8 \\&#10;\textbf{St.4} &amp; 41.4 &amp; 41.4 &amp; 58.8 &amp; 58.8 &amp; 50.1 \\&#10;\textbf{St.5} &amp; 40.9 &amp; 40.8 &amp; 51.6 &amp; 51.6 &amp; 46.2 \\&#10;\textbf{St.6} &amp; 41.5 &amp; 41.2 &amp; 50.0 &amp; 50.1 &amp; 45.7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8289AFED-4AAB-05FF-02C5-D748D37A81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5" y="1499695"/>
            <a:ext cx="5518462" cy="4680908"/>
          </a:xfrm>
          <a:prstGeom prst="rect">
            <a:avLst/>
          </a:prstGeom>
        </p:spPr>
      </p:pic>
      <p:grpSp>
        <p:nvGrpSpPr>
          <p:cNvPr id="39" name="Agrupa 38">
            <a:extLst>
              <a:ext uri="{FF2B5EF4-FFF2-40B4-BE49-F238E27FC236}">
                <a16:creationId xmlns:a16="http://schemas.microsoft.com/office/drawing/2014/main" id="{A4660894-30A3-7AC1-5179-826BD6450092}"/>
              </a:ext>
            </a:extLst>
          </p:cNvPr>
          <p:cNvGrpSpPr>
            <a:grpSpLocks noChangeAspect="1"/>
          </p:cNvGrpSpPr>
          <p:nvPr/>
        </p:nvGrpSpPr>
        <p:grpSpPr>
          <a:xfrm>
            <a:off x="8473644" y="997448"/>
            <a:ext cx="2792953" cy="2980747"/>
            <a:chOff x="723612" y="1405684"/>
            <a:chExt cx="4000781" cy="4269788"/>
          </a:xfrm>
        </p:grpSpPr>
        <p:grpSp>
          <p:nvGrpSpPr>
            <p:cNvPr id="40" name="Agrupa 39">
              <a:extLst>
                <a:ext uri="{FF2B5EF4-FFF2-40B4-BE49-F238E27FC236}">
                  <a16:creationId xmlns:a16="http://schemas.microsoft.com/office/drawing/2014/main" id="{B884D4C7-81AA-9D58-8FE2-8A72B81D5B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613" y="1414415"/>
              <a:ext cx="1863944" cy="2163676"/>
              <a:chOff x="350969" y="366693"/>
              <a:chExt cx="3105479" cy="3604856"/>
            </a:xfrm>
          </p:grpSpPr>
          <p:pic>
            <p:nvPicPr>
              <p:cNvPr id="50" name="Imatge 49">
                <a:extLst>
                  <a:ext uri="{FF2B5EF4-FFF2-40B4-BE49-F238E27FC236}">
                    <a16:creationId xmlns:a16="http://schemas.microsoft.com/office/drawing/2014/main" id="{38FDFE1E-93EC-2497-1B95-45A0DFA76D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751" t="7580" r="22525" b="6316"/>
              <a:stretch/>
            </p:blipFill>
            <p:spPr>
              <a:xfrm>
                <a:off x="350970" y="366693"/>
                <a:ext cx="3105478" cy="2837695"/>
              </a:xfrm>
              <a:prstGeom prst="rect">
                <a:avLst/>
              </a:prstGeom>
            </p:spPr>
          </p:pic>
          <p:sp>
            <p:nvSpPr>
              <p:cNvPr id="51" name="QuadreDeText 50">
                <a:extLst>
                  <a:ext uri="{FF2B5EF4-FFF2-40B4-BE49-F238E27FC236}">
                    <a16:creationId xmlns:a16="http://schemas.microsoft.com/office/drawing/2014/main" id="{1932C067-EF1D-8CDD-9B45-DBAD64F615A0}"/>
                  </a:ext>
                </a:extLst>
              </p:cNvPr>
              <p:cNvSpPr txBox="1"/>
              <p:nvPr/>
            </p:nvSpPr>
            <p:spPr>
              <a:xfrm>
                <a:off x="350969" y="3310467"/>
                <a:ext cx="3105477" cy="661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ckwell" panose="02060603020205020403" pitchFamily="18" charset="0"/>
                  </a:rPr>
                  <a:t>K</a:t>
                </a:r>
              </a:p>
            </p:txBody>
          </p:sp>
        </p:grpSp>
        <p:grpSp>
          <p:nvGrpSpPr>
            <p:cNvPr id="41" name="Agrupa 40">
              <a:extLst>
                <a:ext uri="{FF2B5EF4-FFF2-40B4-BE49-F238E27FC236}">
                  <a16:creationId xmlns:a16="http://schemas.microsoft.com/office/drawing/2014/main" id="{D9CEC8AD-B281-FAA8-830B-1110B83FA9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0335" y="1405684"/>
              <a:ext cx="1863944" cy="2181140"/>
              <a:chOff x="4105834" y="337599"/>
              <a:chExt cx="3105478" cy="3633950"/>
            </a:xfrm>
          </p:grpSpPr>
          <p:pic>
            <p:nvPicPr>
              <p:cNvPr id="48" name="Imatge 47">
                <a:extLst>
                  <a:ext uri="{FF2B5EF4-FFF2-40B4-BE49-F238E27FC236}">
                    <a16:creationId xmlns:a16="http://schemas.microsoft.com/office/drawing/2014/main" id="{BDEFBF71-353B-4449-F8B4-F9A751282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751" t="7860" r="22525" b="6036"/>
              <a:stretch/>
            </p:blipFill>
            <p:spPr>
              <a:xfrm>
                <a:off x="4105834" y="337599"/>
                <a:ext cx="3105478" cy="2837695"/>
              </a:xfrm>
              <a:prstGeom prst="rect">
                <a:avLst/>
              </a:prstGeom>
            </p:spPr>
          </p:pic>
          <p:sp>
            <p:nvSpPr>
              <p:cNvPr id="49" name="QuadreDeText 48">
                <a:extLst>
                  <a:ext uri="{FF2B5EF4-FFF2-40B4-BE49-F238E27FC236}">
                    <a16:creationId xmlns:a16="http://schemas.microsoft.com/office/drawing/2014/main" id="{86837A49-AB7E-EB3E-73F3-81FB5C04B64D}"/>
                  </a:ext>
                </a:extLst>
              </p:cNvPr>
              <p:cNvSpPr txBox="1"/>
              <p:nvPr/>
            </p:nvSpPr>
            <p:spPr>
              <a:xfrm>
                <a:off x="4105834" y="3310468"/>
                <a:ext cx="3105478" cy="66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ckwell" panose="02060603020205020403" pitchFamily="18" charset="0"/>
                  </a:rPr>
                  <a:t>R</a:t>
                </a:r>
              </a:p>
            </p:txBody>
          </p:sp>
        </p:grpSp>
        <p:grpSp>
          <p:nvGrpSpPr>
            <p:cNvPr id="42" name="Agrupa 41">
              <a:extLst>
                <a:ext uri="{FF2B5EF4-FFF2-40B4-BE49-F238E27FC236}">
                  <a16:creationId xmlns:a16="http://schemas.microsoft.com/office/drawing/2014/main" id="{329254EC-0741-10A9-DD60-EB3763A70A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3612" y="3494332"/>
              <a:ext cx="1863944" cy="2181140"/>
              <a:chOff x="7860701" y="366693"/>
              <a:chExt cx="3105477" cy="3633950"/>
            </a:xfrm>
          </p:grpSpPr>
          <p:pic>
            <p:nvPicPr>
              <p:cNvPr id="46" name="Imatge 45">
                <a:extLst>
                  <a:ext uri="{FF2B5EF4-FFF2-40B4-BE49-F238E27FC236}">
                    <a16:creationId xmlns:a16="http://schemas.microsoft.com/office/drawing/2014/main" id="{C80F0E87-4AB0-BC04-7382-94CA763C14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862" t="7860" r="22847" b="6036"/>
              <a:stretch/>
            </p:blipFill>
            <p:spPr>
              <a:xfrm>
                <a:off x="7914102" y="366693"/>
                <a:ext cx="2998669" cy="2837695"/>
              </a:xfrm>
              <a:prstGeom prst="rect">
                <a:avLst/>
              </a:prstGeom>
            </p:spPr>
          </p:pic>
          <p:sp>
            <p:nvSpPr>
              <p:cNvPr id="47" name="QuadreDeText 46">
                <a:extLst>
                  <a:ext uri="{FF2B5EF4-FFF2-40B4-BE49-F238E27FC236}">
                    <a16:creationId xmlns:a16="http://schemas.microsoft.com/office/drawing/2014/main" id="{F97AC524-D7AC-17CB-2B3A-5407CED5B037}"/>
                  </a:ext>
                </a:extLst>
              </p:cNvPr>
              <p:cNvSpPr txBox="1"/>
              <p:nvPr/>
            </p:nvSpPr>
            <p:spPr>
              <a:xfrm>
                <a:off x="7860701" y="3339562"/>
                <a:ext cx="3105477" cy="66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ckwell" panose="02060603020205020403" pitchFamily="18" charset="0"/>
                  </a:rPr>
                  <a:t>St.1</a:t>
                </a:r>
              </a:p>
            </p:txBody>
          </p:sp>
        </p:grpSp>
        <p:grpSp>
          <p:nvGrpSpPr>
            <p:cNvPr id="43" name="Agrupa 42">
              <a:extLst>
                <a:ext uri="{FF2B5EF4-FFF2-40B4-BE49-F238E27FC236}">
                  <a16:creationId xmlns:a16="http://schemas.microsoft.com/office/drawing/2014/main" id="{7656EF10-85F8-9738-54BB-0050905C8E4D}"/>
                </a:ext>
              </a:extLst>
            </p:cNvPr>
            <p:cNvGrpSpPr/>
            <p:nvPr/>
          </p:nvGrpSpPr>
          <p:grpSpPr>
            <a:xfrm>
              <a:off x="2850334" y="3463535"/>
              <a:ext cx="1874059" cy="2180009"/>
              <a:chOff x="647975" y="3054484"/>
              <a:chExt cx="2433727" cy="2831046"/>
            </a:xfrm>
          </p:grpSpPr>
          <p:pic>
            <p:nvPicPr>
              <p:cNvPr id="44" name="Imatge 43">
                <a:extLst>
                  <a:ext uri="{FF2B5EF4-FFF2-40B4-BE49-F238E27FC236}">
                    <a16:creationId xmlns:a16="http://schemas.microsoft.com/office/drawing/2014/main" id="{620AEF0B-6B02-F18D-C679-5A63CF47F5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6759" t="8125" r="22538" b="6317"/>
              <a:stretch/>
            </p:blipFill>
            <p:spPr>
              <a:xfrm>
                <a:off x="647975" y="3054484"/>
                <a:ext cx="2433727" cy="2210400"/>
              </a:xfrm>
              <a:prstGeom prst="rect">
                <a:avLst/>
              </a:prstGeom>
            </p:spPr>
          </p:pic>
          <p:sp>
            <p:nvSpPr>
              <p:cNvPr id="45" name="QuadreDeText 44">
                <a:extLst>
                  <a:ext uri="{FF2B5EF4-FFF2-40B4-BE49-F238E27FC236}">
                    <a16:creationId xmlns:a16="http://schemas.microsoft.com/office/drawing/2014/main" id="{83DA510F-3ACE-E851-D944-95351244A829}"/>
                  </a:ext>
                </a:extLst>
              </p:cNvPr>
              <p:cNvSpPr txBox="1"/>
              <p:nvPr/>
            </p:nvSpPr>
            <p:spPr>
              <a:xfrm>
                <a:off x="654544" y="5370244"/>
                <a:ext cx="2420590" cy="515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Rockwell" panose="02060603020205020403" pitchFamily="18" charset="0"/>
                  </a:rPr>
                  <a:t>St.2</a:t>
                </a:r>
              </a:p>
            </p:txBody>
          </p:sp>
        </p:grpSp>
      </p:grpSp>
      <p:grpSp>
        <p:nvGrpSpPr>
          <p:cNvPr id="52" name="Agrupa 51">
            <a:extLst>
              <a:ext uri="{FF2B5EF4-FFF2-40B4-BE49-F238E27FC236}">
                <a16:creationId xmlns:a16="http://schemas.microsoft.com/office/drawing/2014/main" id="{18B1B8A7-35E8-EEC8-17AA-23DE8E84F469}"/>
              </a:ext>
            </a:extLst>
          </p:cNvPr>
          <p:cNvGrpSpPr>
            <a:grpSpLocks noChangeAspect="1"/>
          </p:cNvGrpSpPr>
          <p:nvPr/>
        </p:nvGrpSpPr>
        <p:grpSpPr>
          <a:xfrm>
            <a:off x="8456461" y="3914650"/>
            <a:ext cx="2838489" cy="2943350"/>
            <a:chOff x="6325583" y="2296154"/>
            <a:chExt cx="4071740" cy="4222160"/>
          </a:xfrm>
        </p:grpSpPr>
        <p:grpSp>
          <p:nvGrpSpPr>
            <p:cNvPr id="53" name="Agrupa 52">
              <a:extLst>
                <a:ext uri="{FF2B5EF4-FFF2-40B4-BE49-F238E27FC236}">
                  <a16:creationId xmlns:a16="http://schemas.microsoft.com/office/drawing/2014/main" id="{AD13CB2F-F082-EAF2-1465-2B5592A3C1E9}"/>
                </a:ext>
              </a:extLst>
            </p:cNvPr>
            <p:cNvGrpSpPr/>
            <p:nvPr/>
          </p:nvGrpSpPr>
          <p:grpSpPr>
            <a:xfrm>
              <a:off x="6420409" y="2296154"/>
              <a:ext cx="1863943" cy="2130890"/>
              <a:chOff x="4408652" y="3054484"/>
              <a:chExt cx="2420590" cy="2767257"/>
            </a:xfrm>
          </p:grpSpPr>
          <p:pic>
            <p:nvPicPr>
              <p:cNvPr id="63" name="Imatge 62">
                <a:extLst>
                  <a:ext uri="{FF2B5EF4-FFF2-40B4-BE49-F238E27FC236}">
                    <a16:creationId xmlns:a16="http://schemas.microsoft.com/office/drawing/2014/main" id="{D84B381B-30FE-B3A9-6D2E-0A6B2791F9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730" t="8125" r="23153" b="6317"/>
              <a:stretch/>
            </p:blipFill>
            <p:spPr>
              <a:xfrm>
                <a:off x="4435392" y="3054484"/>
                <a:ext cx="2379147" cy="2210400"/>
              </a:xfrm>
              <a:prstGeom prst="rect">
                <a:avLst/>
              </a:prstGeom>
            </p:spPr>
          </p:pic>
          <p:sp>
            <p:nvSpPr>
              <p:cNvPr id="64" name="QuadreDeText 63">
                <a:extLst>
                  <a:ext uri="{FF2B5EF4-FFF2-40B4-BE49-F238E27FC236}">
                    <a16:creationId xmlns:a16="http://schemas.microsoft.com/office/drawing/2014/main" id="{AC3DEEF5-C394-ADA9-A058-639574325B14}"/>
                  </a:ext>
                </a:extLst>
              </p:cNvPr>
              <p:cNvSpPr txBox="1"/>
              <p:nvPr/>
            </p:nvSpPr>
            <p:spPr>
              <a:xfrm>
                <a:off x="4408652" y="5334397"/>
                <a:ext cx="2420590" cy="48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ckwell" panose="02060603020205020403" pitchFamily="18" charset="0"/>
                  </a:rPr>
                  <a:t>St.3</a:t>
                </a:r>
              </a:p>
            </p:txBody>
          </p:sp>
        </p:grpSp>
        <p:grpSp>
          <p:nvGrpSpPr>
            <p:cNvPr id="54" name="Agrupa 53">
              <a:extLst>
                <a:ext uri="{FF2B5EF4-FFF2-40B4-BE49-F238E27FC236}">
                  <a16:creationId xmlns:a16="http://schemas.microsoft.com/office/drawing/2014/main" id="{D85FFF6B-44DD-8708-1400-0A9BA2F67CD3}"/>
                </a:ext>
              </a:extLst>
            </p:cNvPr>
            <p:cNvGrpSpPr/>
            <p:nvPr/>
          </p:nvGrpSpPr>
          <p:grpSpPr>
            <a:xfrm>
              <a:off x="8533380" y="2296154"/>
              <a:ext cx="1863943" cy="2130890"/>
              <a:chOff x="8016039" y="3054484"/>
              <a:chExt cx="2420590" cy="2767257"/>
            </a:xfrm>
          </p:grpSpPr>
          <p:pic>
            <p:nvPicPr>
              <p:cNvPr id="61" name="Imatge 60">
                <a:extLst>
                  <a:ext uri="{FF2B5EF4-FFF2-40B4-BE49-F238E27FC236}">
                    <a16:creationId xmlns:a16="http://schemas.microsoft.com/office/drawing/2014/main" id="{6D3643A1-0307-0FBF-F86B-20F17E9E7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254" t="8125" r="22628" b="6317"/>
              <a:stretch/>
            </p:blipFill>
            <p:spPr>
              <a:xfrm>
                <a:off x="8036761" y="3054484"/>
                <a:ext cx="2379147" cy="2210400"/>
              </a:xfrm>
              <a:prstGeom prst="rect">
                <a:avLst/>
              </a:prstGeom>
            </p:spPr>
          </p:pic>
          <p:sp>
            <p:nvSpPr>
              <p:cNvPr id="62" name="QuadreDeText 61">
                <a:extLst>
                  <a:ext uri="{FF2B5EF4-FFF2-40B4-BE49-F238E27FC236}">
                    <a16:creationId xmlns:a16="http://schemas.microsoft.com/office/drawing/2014/main" id="{D8741B61-C9C7-AA5D-6AC6-70471BB3FC84}"/>
                  </a:ext>
                </a:extLst>
              </p:cNvPr>
              <p:cNvSpPr txBox="1"/>
              <p:nvPr/>
            </p:nvSpPr>
            <p:spPr>
              <a:xfrm>
                <a:off x="8016039" y="5334397"/>
                <a:ext cx="2420590" cy="48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ckwell" panose="02060603020205020403" pitchFamily="18" charset="0"/>
                  </a:rPr>
                  <a:t>St.4</a:t>
                </a:r>
              </a:p>
            </p:txBody>
          </p:sp>
        </p:grpSp>
        <p:grpSp>
          <p:nvGrpSpPr>
            <p:cNvPr id="55" name="Agrupa 54">
              <a:extLst>
                <a:ext uri="{FF2B5EF4-FFF2-40B4-BE49-F238E27FC236}">
                  <a16:creationId xmlns:a16="http://schemas.microsoft.com/office/drawing/2014/main" id="{CC4B8AEA-C3DD-CD60-4B07-EED551CE2AD7}"/>
                </a:ext>
              </a:extLst>
            </p:cNvPr>
            <p:cNvGrpSpPr/>
            <p:nvPr/>
          </p:nvGrpSpPr>
          <p:grpSpPr>
            <a:xfrm>
              <a:off x="6325583" y="4369590"/>
              <a:ext cx="1919820" cy="2147021"/>
              <a:chOff x="4965431" y="3018635"/>
              <a:chExt cx="2493154" cy="2788205"/>
            </a:xfrm>
          </p:grpSpPr>
          <p:pic>
            <p:nvPicPr>
              <p:cNvPr id="59" name="Imatge 58">
                <a:extLst>
                  <a:ext uri="{FF2B5EF4-FFF2-40B4-BE49-F238E27FC236}">
                    <a16:creationId xmlns:a16="http://schemas.microsoft.com/office/drawing/2014/main" id="{2C1933BB-7EC5-04CC-3540-11799EB51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6765" t="7580" r="23153" b="6316"/>
              <a:stretch/>
            </p:blipFill>
            <p:spPr>
              <a:xfrm>
                <a:off x="5061528" y="3018635"/>
                <a:ext cx="2397057" cy="2210400"/>
              </a:xfrm>
              <a:prstGeom prst="rect">
                <a:avLst/>
              </a:prstGeom>
            </p:spPr>
          </p:pic>
          <p:sp>
            <p:nvSpPr>
              <p:cNvPr id="60" name="QuadreDeText 59">
                <a:extLst>
                  <a:ext uri="{FF2B5EF4-FFF2-40B4-BE49-F238E27FC236}">
                    <a16:creationId xmlns:a16="http://schemas.microsoft.com/office/drawing/2014/main" id="{F75DFE5D-D971-AC80-2B51-33F0F669D000}"/>
                  </a:ext>
                </a:extLst>
              </p:cNvPr>
              <p:cNvSpPr txBox="1"/>
              <p:nvPr/>
            </p:nvSpPr>
            <p:spPr>
              <a:xfrm>
                <a:off x="4965431" y="5319496"/>
                <a:ext cx="2420590" cy="48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ckwell" panose="02060603020205020403" pitchFamily="18" charset="0"/>
                  </a:rPr>
                  <a:t>St.5</a:t>
                </a:r>
              </a:p>
            </p:txBody>
          </p:sp>
        </p:grpSp>
        <p:grpSp>
          <p:nvGrpSpPr>
            <p:cNvPr id="56" name="Agrupa 55">
              <a:extLst>
                <a:ext uri="{FF2B5EF4-FFF2-40B4-BE49-F238E27FC236}">
                  <a16:creationId xmlns:a16="http://schemas.microsoft.com/office/drawing/2014/main" id="{6DEAAEF5-3BE4-F8C0-62DA-74CB3C30225D}"/>
                </a:ext>
              </a:extLst>
            </p:cNvPr>
            <p:cNvGrpSpPr/>
            <p:nvPr/>
          </p:nvGrpSpPr>
          <p:grpSpPr>
            <a:xfrm>
              <a:off x="8494432" y="4367884"/>
              <a:ext cx="1886935" cy="2150430"/>
              <a:chOff x="7500107" y="3026995"/>
              <a:chExt cx="2450448" cy="2792633"/>
            </a:xfrm>
          </p:grpSpPr>
          <p:pic>
            <p:nvPicPr>
              <p:cNvPr id="57" name="Imatge 56">
                <a:extLst>
                  <a:ext uri="{FF2B5EF4-FFF2-40B4-BE49-F238E27FC236}">
                    <a16:creationId xmlns:a16="http://schemas.microsoft.com/office/drawing/2014/main" id="{F91031D7-4098-D88F-E697-0BCC1A649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767" t="7769" r="22845" b="6316"/>
              <a:stretch/>
            </p:blipFill>
            <p:spPr>
              <a:xfrm>
                <a:off x="7500107" y="3026995"/>
                <a:ext cx="2412854" cy="2210400"/>
              </a:xfrm>
              <a:prstGeom prst="rect">
                <a:avLst/>
              </a:prstGeom>
            </p:spPr>
          </p:pic>
          <p:sp>
            <p:nvSpPr>
              <p:cNvPr id="58" name="QuadreDeText 57">
                <a:extLst>
                  <a:ext uri="{FF2B5EF4-FFF2-40B4-BE49-F238E27FC236}">
                    <a16:creationId xmlns:a16="http://schemas.microsoft.com/office/drawing/2014/main" id="{61CE6536-09B6-4386-4685-0FB087B7CD3F}"/>
                  </a:ext>
                </a:extLst>
              </p:cNvPr>
              <p:cNvSpPr txBox="1"/>
              <p:nvPr/>
            </p:nvSpPr>
            <p:spPr>
              <a:xfrm>
                <a:off x="7529965" y="5332284"/>
                <a:ext cx="2420590" cy="487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ckwell" panose="02060603020205020403" pitchFamily="18" charset="0"/>
                  </a:rPr>
                  <a:t>St.6</a:t>
                </a:r>
              </a:p>
            </p:txBody>
          </p:sp>
        </p:grpSp>
      </p:grp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81FAA004-A8F9-A827-9A1E-B164E1C23F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5" r="8252"/>
          <a:stretch/>
        </p:blipFill>
        <p:spPr>
          <a:xfrm>
            <a:off x="11399938" y="2169581"/>
            <a:ext cx="64166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10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262F9ED2-B60A-FDB0-AB2E-A153BC7DF252}"/>
              </a:ext>
            </a:extLst>
          </p:cNvPr>
          <p:cNvSpPr txBox="1"/>
          <p:nvPr/>
        </p:nvSpPr>
        <p:spPr>
          <a:xfrm>
            <a:off x="547868" y="3543558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Long-stablished catalysts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B3A1E9EC-AD9E-95E7-BA5B-0DA811418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9" b="14415"/>
          <a:stretch/>
        </p:blipFill>
        <p:spPr>
          <a:xfrm>
            <a:off x="3340206" y="4108661"/>
            <a:ext cx="2529990" cy="1300995"/>
          </a:xfrm>
          <a:prstGeom prst="rect">
            <a:avLst/>
          </a:prstGeom>
          <a:ln>
            <a:noFill/>
          </a:ln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0124C2E2-6A5C-DEF0-B7AF-D486520232BB}"/>
              </a:ext>
            </a:extLst>
          </p:cNvPr>
          <p:cNvSpPr/>
          <p:nvPr/>
        </p:nvSpPr>
        <p:spPr>
          <a:xfrm>
            <a:off x="7817224" y="1635069"/>
            <a:ext cx="2366682" cy="2179501"/>
          </a:xfrm>
          <a:prstGeom prst="round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14D42559-0C3E-910A-3EF0-7E7B504859D3}"/>
              </a:ext>
            </a:extLst>
          </p:cNvPr>
          <p:cNvSpPr txBox="1"/>
          <p:nvPr/>
        </p:nvSpPr>
        <p:spPr>
          <a:xfrm>
            <a:off x="3677354" y="5595013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Noyori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04192F97-69EA-2773-2A37-1F624F05A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19" b="14415"/>
          <a:stretch/>
        </p:blipFill>
        <p:spPr>
          <a:xfrm>
            <a:off x="612396" y="4108662"/>
            <a:ext cx="2365662" cy="1300995"/>
          </a:xfrm>
          <a:prstGeom prst="rect">
            <a:avLst/>
          </a:prstGeom>
          <a:ln>
            <a:noFill/>
          </a:ln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013421E5-5B90-4264-480F-F644ADD4F581}"/>
              </a:ext>
            </a:extLst>
          </p:cNvPr>
          <p:cNvSpPr txBox="1"/>
          <p:nvPr/>
        </p:nvSpPr>
        <p:spPr>
          <a:xfrm>
            <a:off x="936857" y="5595013"/>
            <a:ext cx="1716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Shvo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  <a:endParaRPr lang="en-US" sz="1600" dirty="0"/>
          </a:p>
        </p:txBody>
      </p:sp>
      <p:grpSp>
        <p:nvGrpSpPr>
          <p:cNvPr id="17" name="Agrupa 16">
            <a:extLst>
              <a:ext uri="{FF2B5EF4-FFF2-40B4-BE49-F238E27FC236}">
                <a16:creationId xmlns:a16="http://schemas.microsoft.com/office/drawing/2014/main" id="{BC340236-96E0-0568-DBC9-65E6841C90E9}"/>
              </a:ext>
            </a:extLst>
          </p:cNvPr>
          <p:cNvGrpSpPr/>
          <p:nvPr/>
        </p:nvGrpSpPr>
        <p:grpSpPr>
          <a:xfrm>
            <a:off x="8048065" y="1901308"/>
            <a:ext cx="1905000" cy="1647022"/>
            <a:chOff x="8021825" y="1948000"/>
            <a:chExt cx="1905000" cy="1647022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C5BDD99B-623A-9BA0-E1F9-A5B7A322B4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8484460"/>
                </p:ext>
              </p:extLst>
            </p:nvPr>
          </p:nvGraphicFramePr>
          <p:xfrm>
            <a:off x="8021825" y="1948000"/>
            <a:ext cx="1905000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1904394" imgH="1214399" progId="ChemDraw.Document.6.0">
                    <p:embed/>
                  </p:oleObj>
                </mc:Choice>
                <mc:Fallback>
                  <p:oleObj name="CS ChemDraw Drawing" r:id="rId3" imgW="1904394" imgH="121439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21825" y="1948000"/>
                          <a:ext cx="1905000" cy="1214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CAA543F6-644C-96A1-1D78-87581C84380F}"/>
                </a:ext>
              </a:extLst>
            </p:cNvPr>
            <p:cNvSpPr txBox="1"/>
            <p:nvPr/>
          </p:nvSpPr>
          <p:spPr>
            <a:xfrm>
              <a:off x="8046478" y="3256468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Rockwell" panose="02060603020205020403" pitchFamily="18" charset="0"/>
                </a:rPr>
                <a:t>Knölker</a:t>
              </a:r>
              <a:r>
                <a:rPr lang="en-US" sz="1600" dirty="0">
                  <a:latin typeface="Rockwell" panose="02060603020205020403" pitchFamily="18" charset="0"/>
                </a:rPr>
                <a:t> catalyst</a:t>
              </a:r>
            </a:p>
          </p:txBody>
        </p:sp>
      </p:grpSp>
      <p:sp>
        <p:nvSpPr>
          <p:cNvPr id="18" name="Rectangle: cantonades arrodonides 17">
            <a:extLst>
              <a:ext uri="{FF2B5EF4-FFF2-40B4-BE49-F238E27FC236}">
                <a16:creationId xmlns:a16="http://schemas.microsoft.com/office/drawing/2014/main" id="{EE05DCE8-F852-FD14-C3C2-30455F22774A}"/>
              </a:ext>
            </a:extLst>
          </p:cNvPr>
          <p:cNvSpPr/>
          <p:nvPr/>
        </p:nvSpPr>
        <p:spPr>
          <a:xfrm>
            <a:off x="7808259" y="4377622"/>
            <a:ext cx="2366682" cy="2179501"/>
          </a:xfrm>
          <a:prstGeom prst="roundRect">
            <a:avLst/>
          </a:prstGeom>
          <a:solidFill>
            <a:srgbClr val="D97F3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Agrupa 20">
            <a:extLst>
              <a:ext uri="{FF2B5EF4-FFF2-40B4-BE49-F238E27FC236}">
                <a16:creationId xmlns:a16="http://schemas.microsoft.com/office/drawing/2014/main" id="{7A1F4728-EB78-CF9D-3A64-A50033177B43}"/>
              </a:ext>
            </a:extLst>
          </p:cNvPr>
          <p:cNvGrpSpPr/>
          <p:nvPr/>
        </p:nvGrpSpPr>
        <p:grpSpPr>
          <a:xfrm>
            <a:off x="8063753" y="4659996"/>
            <a:ext cx="1855694" cy="1614753"/>
            <a:chOff x="8097371" y="4686093"/>
            <a:chExt cx="1855694" cy="1614753"/>
          </a:xfrm>
        </p:grpSpPr>
        <p:sp>
          <p:nvSpPr>
            <p:cNvPr id="19" name="QuadreDeText 18">
              <a:extLst>
                <a:ext uri="{FF2B5EF4-FFF2-40B4-BE49-F238E27FC236}">
                  <a16:creationId xmlns:a16="http://schemas.microsoft.com/office/drawing/2014/main" id="{DFF8BD66-8FE6-12C2-5A7B-3636D8F58BBC}"/>
                </a:ext>
              </a:extLst>
            </p:cNvPr>
            <p:cNvSpPr txBox="1"/>
            <p:nvPr/>
          </p:nvSpPr>
          <p:spPr>
            <a:xfrm>
              <a:off x="8097371" y="5962292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0"/>
                </a:rPr>
                <a:t>Renaud catalyst</a:t>
              </a:r>
            </a:p>
          </p:txBody>
        </p:sp>
        <p:graphicFrame>
          <p:nvGraphicFramePr>
            <p:cNvPr id="20" name="Objecte 19">
              <a:extLst>
                <a:ext uri="{FF2B5EF4-FFF2-40B4-BE49-F238E27FC236}">
                  <a16:creationId xmlns:a16="http://schemas.microsoft.com/office/drawing/2014/main" id="{429D72E3-F32E-BC96-03F6-AFD9BBE8CF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5896597"/>
                </p:ext>
              </p:extLst>
            </p:nvPr>
          </p:nvGraphicFramePr>
          <p:xfrm>
            <a:off x="8152093" y="4686093"/>
            <a:ext cx="1746250" cy="118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1746293" imgH="1180666" progId="ChemDraw.Document.6.0">
                    <p:embed/>
                  </p:oleObj>
                </mc:Choice>
                <mc:Fallback>
                  <p:oleObj name="CS ChemDraw Drawing" r:id="rId5" imgW="1746293" imgH="118066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152093" y="4686093"/>
                          <a:ext cx="1746250" cy="1181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Imatge 22">
            <a:extLst>
              <a:ext uri="{FF2B5EF4-FFF2-40B4-BE49-F238E27FC236}">
                <a16:creationId xmlns:a16="http://schemas.microsoft.com/office/drawing/2014/main" id="{A60A9911-1CB5-F36C-4C1C-7D7EEC217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4721">
            <a:off x="9875871" y="3542380"/>
            <a:ext cx="1109126" cy="1109126"/>
          </a:xfrm>
          <a:prstGeom prst="rect">
            <a:avLst/>
          </a:prstGeom>
        </p:spPr>
      </p:pic>
      <p:sp>
        <p:nvSpPr>
          <p:cNvPr id="15" name="QuadreDeText 14">
            <a:extLst>
              <a:ext uri="{FF2B5EF4-FFF2-40B4-BE49-F238E27FC236}">
                <a16:creationId xmlns:a16="http://schemas.microsoft.com/office/drawing/2014/main" id="{4A114B0C-8873-6B8F-746E-5D8A07CD0FCE}"/>
              </a:ext>
            </a:extLst>
          </p:cNvPr>
          <p:cNvSpPr txBox="1"/>
          <p:nvPr/>
        </p:nvSpPr>
        <p:spPr>
          <a:xfrm>
            <a:off x="0" y="6119336"/>
            <a:ext cx="6299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Org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Biomol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Chem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b="1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2006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4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393-406</a:t>
            </a:r>
          </a:p>
          <a:p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de-DE" sz="105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7400-7402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Angew. Chem. Int. Ed.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1999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2064-2066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131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2499-2507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F4005192-F68C-28A5-D9E9-528BE450C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422558"/>
              </p:ext>
            </p:extLst>
          </p:nvPr>
        </p:nvGraphicFramePr>
        <p:xfrm>
          <a:off x="612396" y="1888976"/>
          <a:ext cx="33432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288676" imgH="904735" progId="ChemDraw.Document.6.0">
                  <p:embed/>
                </p:oleObj>
              </mc:Choice>
              <mc:Fallback>
                <p:oleObj name="CS ChemDraw Drawing" r:id="rId8" imgW="2288676" imgH="904735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668712D0-46FA-0206-782A-0542D3F18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396" y="1888976"/>
                        <a:ext cx="334327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B2BDE0C3-2124-F207-E4D1-A16F811FEB60}"/>
              </a:ext>
            </a:extLst>
          </p:cNvPr>
          <p:cNvSpPr txBox="1"/>
          <p:nvPr/>
        </p:nvSpPr>
        <p:spPr>
          <a:xfrm>
            <a:off x="547869" y="1341351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hydrogenation</a:t>
            </a:r>
          </a:p>
        </p:txBody>
      </p:sp>
    </p:spTree>
    <p:extLst>
      <p:ext uri="{BB962C8B-B14F-4D97-AF65-F5344CB8AC3E}">
        <p14:creationId xmlns:p14="http://schemas.microsoft.com/office/powerpoint/2010/main" val="31918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Agrupa 33">
            <a:extLst>
              <a:ext uri="{FF2B5EF4-FFF2-40B4-BE49-F238E27FC236}">
                <a16:creationId xmlns:a16="http://schemas.microsoft.com/office/drawing/2014/main" id="{26DE6166-95CB-495B-4906-BDED043D362E}"/>
              </a:ext>
            </a:extLst>
          </p:cNvPr>
          <p:cNvGrpSpPr>
            <a:grpSpLocks noChangeAspect="1"/>
          </p:cNvGrpSpPr>
          <p:nvPr/>
        </p:nvGrpSpPr>
        <p:grpSpPr>
          <a:xfrm>
            <a:off x="8424146" y="1025506"/>
            <a:ext cx="2937384" cy="5610671"/>
            <a:chOff x="6598178" y="-3007305"/>
            <a:chExt cx="5326503" cy="10174105"/>
          </a:xfrm>
        </p:grpSpPr>
        <p:grpSp>
          <p:nvGrpSpPr>
            <p:cNvPr id="33" name="Agrupa 32">
              <a:extLst>
                <a:ext uri="{FF2B5EF4-FFF2-40B4-BE49-F238E27FC236}">
                  <a16:creationId xmlns:a16="http://schemas.microsoft.com/office/drawing/2014/main" id="{6FEB33E2-1C98-EA14-16E4-2969F5A839A4}"/>
                </a:ext>
              </a:extLst>
            </p:cNvPr>
            <p:cNvGrpSpPr/>
            <p:nvPr/>
          </p:nvGrpSpPr>
          <p:grpSpPr>
            <a:xfrm>
              <a:off x="6649423" y="-3007305"/>
              <a:ext cx="5275258" cy="5127513"/>
              <a:chOff x="329942" y="2048616"/>
              <a:chExt cx="5275258" cy="5127513"/>
            </a:xfrm>
          </p:grpSpPr>
          <p:grpSp>
            <p:nvGrpSpPr>
              <p:cNvPr id="20" name="Agrupa 19">
                <a:extLst>
                  <a:ext uri="{FF2B5EF4-FFF2-40B4-BE49-F238E27FC236}">
                    <a16:creationId xmlns:a16="http://schemas.microsoft.com/office/drawing/2014/main" id="{AAD54F9B-81F0-C083-5CC6-D31A33DDC87E}"/>
                  </a:ext>
                </a:extLst>
              </p:cNvPr>
              <p:cNvGrpSpPr/>
              <p:nvPr/>
            </p:nvGrpSpPr>
            <p:grpSpPr>
              <a:xfrm>
                <a:off x="333816" y="2048616"/>
                <a:ext cx="2463117" cy="2535646"/>
                <a:chOff x="331617" y="512780"/>
                <a:chExt cx="2463117" cy="2535646"/>
              </a:xfrm>
            </p:grpSpPr>
            <p:sp>
              <p:nvSpPr>
                <p:cNvPr id="30" name="QuadreDeText 29">
                  <a:extLst>
                    <a:ext uri="{FF2B5EF4-FFF2-40B4-BE49-F238E27FC236}">
                      <a16:creationId xmlns:a16="http://schemas.microsoft.com/office/drawing/2014/main" id="{BA4CD651-42D6-29CC-13E3-0644EE3F700A}"/>
                    </a:ext>
                  </a:extLst>
                </p:cNvPr>
                <p:cNvSpPr txBox="1"/>
                <p:nvPr/>
              </p:nvSpPr>
              <p:spPr>
                <a:xfrm>
                  <a:off x="374145" y="2627138"/>
                  <a:ext cx="2420589" cy="421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K</a:t>
                  </a:r>
                </a:p>
              </p:txBody>
            </p:sp>
            <p:pic>
              <p:nvPicPr>
                <p:cNvPr id="31" name="Imatge 30">
                  <a:extLst>
                    <a:ext uri="{FF2B5EF4-FFF2-40B4-BE49-F238E27FC236}">
                      <a16:creationId xmlns:a16="http://schemas.microsoft.com/office/drawing/2014/main" id="{62453DEE-F490-F8FB-F344-12FE50A18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479" t="10305" r="23526" b="5616"/>
                <a:stretch/>
              </p:blipFill>
              <p:spPr>
                <a:xfrm>
                  <a:off x="331617" y="512780"/>
                  <a:ext cx="2416717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Agrupa 20">
                <a:extLst>
                  <a:ext uri="{FF2B5EF4-FFF2-40B4-BE49-F238E27FC236}">
                    <a16:creationId xmlns:a16="http://schemas.microsoft.com/office/drawing/2014/main" id="{19231291-9A63-6B10-06D0-47679A97A7DF}"/>
                  </a:ext>
                </a:extLst>
              </p:cNvPr>
              <p:cNvGrpSpPr/>
              <p:nvPr/>
            </p:nvGrpSpPr>
            <p:grpSpPr>
              <a:xfrm>
                <a:off x="3118262" y="2058468"/>
                <a:ext cx="2486938" cy="2515943"/>
                <a:chOff x="3069644" y="543823"/>
                <a:chExt cx="2486938" cy="2515943"/>
              </a:xfrm>
            </p:grpSpPr>
            <p:sp>
              <p:nvSpPr>
                <p:cNvPr id="28" name="QuadreDeText 27">
                  <a:extLst>
                    <a:ext uri="{FF2B5EF4-FFF2-40B4-BE49-F238E27FC236}">
                      <a16:creationId xmlns:a16="http://schemas.microsoft.com/office/drawing/2014/main" id="{A14DD016-E8E3-04C3-1280-A2F0ABD5DFBD}"/>
                    </a:ext>
                  </a:extLst>
                </p:cNvPr>
                <p:cNvSpPr txBox="1"/>
                <p:nvPr/>
              </p:nvSpPr>
              <p:spPr>
                <a:xfrm>
                  <a:off x="3135992" y="2638479"/>
                  <a:ext cx="2420590" cy="421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R</a:t>
                  </a:r>
                </a:p>
              </p:txBody>
            </p:sp>
            <p:pic>
              <p:nvPicPr>
                <p:cNvPr id="29" name="Imatge 28">
                  <a:extLst>
                    <a:ext uri="{FF2B5EF4-FFF2-40B4-BE49-F238E27FC236}">
                      <a16:creationId xmlns:a16="http://schemas.microsoft.com/office/drawing/2014/main" id="{BA725028-9D87-3A78-55C2-616CDA761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486" t="11449" r="23492" b="6437"/>
                <a:stretch/>
              </p:blipFill>
              <p:spPr>
                <a:xfrm>
                  <a:off x="3069644" y="543823"/>
                  <a:ext cx="2475562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Agrupa 21">
                <a:extLst>
                  <a:ext uri="{FF2B5EF4-FFF2-40B4-BE49-F238E27FC236}">
                    <a16:creationId xmlns:a16="http://schemas.microsoft.com/office/drawing/2014/main" id="{1A144F15-B10B-6D31-348E-4F7CBAC832F2}"/>
                  </a:ext>
                </a:extLst>
              </p:cNvPr>
              <p:cNvGrpSpPr/>
              <p:nvPr/>
            </p:nvGrpSpPr>
            <p:grpSpPr>
              <a:xfrm>
                <a:off x="329942" y="4576451"/>
                <a:ext cx="2420591" cy="2599678"/>
                <a:chOff x="5897836" y="526227"/>
                <a:chExt cx="2420591" cy="2599678"/>
              </a:xfrm>
            </p:grpSpPr>
            <p:sp>
              <p:nvSpPr>
                <p:cNvPr id="26" name="QuadreDeText 25">
                  <a:extLst>
                    <a:ext uri="{FF2B5EF4-FFF2-40B4-BE49-F238E27FC236}">
                      <a16:creationId xmlns:a16="http://schemas.microsoft.com/office/drawing/2014/main" id="{FAA4ADCE-F4DB-C134-7C41-DCBC629E3061}"/>
                    </a:ext>
                  </a:extLst>
                </p:cNvPr>
                <p:cNvSpPr txBox="1"/>
                <p:nvPr/>
              </p:nvSpPr>
              <p:spPr>
                <a:xfrm>
                  <a:off x="5897836" y="2704617"/>
                  <a:ext cx="2420591" cy="421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St.1</a:t>
                  </a:r>
                </a:p>
              </p:txBody>
            </p:sp>
            <p:pic>
              <p:nvPicPr>
                <p:cNvPr id="27" name="Imatge 26">
                  <a:extLst>
                    <a:ext uri="{FF2B5EF4-FFF2-40B4-BE49-F238E27FC236}">
                      <a16:creationId xmlns:a16="http://schemas.microsoft.com/office/drawing/2014/main" id="{1BD658C8-42DB-FAEB-B0EA-BE3CEA86D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730" t="9182" r="23660" b="6316"/>
                <a:stretch/>
              </p:blipFill>
              <p:spPr>
                <a:xfrm>
                  <a:off x="5912532" y="526227"/>
                  <a:ext cx="2391198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Agrupa 22">
                <a:extLst>
                  <a:ext uri="{FF2B5EF4-FFF2-40B4-BE49-F238E27FC236}">
                    <a16:creationId xmlns:a16="http://schemas.microsoft.com/office/drawing/2014/main" id="{B983A6D8-14F8-6DED-D62A-05336E181B52}"/>
                  </a:ext>
                </a:extLst>
              </p:cNvPr>
              <p:cNvGrpSpPr/>
              <p:nvPr/>
            </p:nvGrpSpPr>
            <p:grpSpPr>
              <a:xfrm>
                <a:off x="3071862" y="4554387"/>
                <a:ext cx="2459546" cy="2611957"/>
                <a:chOff x="8666250" y="522093"/>
                <a:chExt cx="2459546" cy="2611957"/>
              </a:xfrm>
            </p:grpSpPr>
            <p:sp>
              <p:nvSpPr>
                <p:cNvPr id="24" name="QuadreDeText 23">
                  <a:extLst>
                    <a:ext uri="{FF2B5EF4-FFF2-40B4-BE49-F238E27FC236}">
                      <a16:creationId xmlns:a16="http://schemas.microsoft.com/office/drawing/2014/main" id="{E553E554-5559-268C-D0CE-0EB71B69D6A8}"/>
                    </a:ext>
                  </a:extLst>
                </p:cNvPr>
                <p:cNvSpPr txBox="1"/>
                <p:nvPr/>
              </p:nvSpPr>
              <p:spPr>
                <a:xfrm>
                  <a:off x="8666250" y="2712763"/>
                  <a:ext cx="2420591" cy="421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St.2</a:t>
                  </a:r>
                </a:p>
              </p:txBody>
            </p:sp>
            <p:pic>
              <p:nvPicPr>
                <p:cNvPr id="25" name="Imatge 24">
                  <a:extLst>
                    <a:ext uri="{FF2B5EF4-FFF2-40B4-BE49-F238E27FC236}">
                      <a16:creationId xmlns:a16="http://schemas.microsoft.com/office/drawing/2014/main" id="{FA3206DC-8D47-842A-F924-33C93DCF6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730" t="9834" r="22525" b="6316"/>
                <a:stretch/>
              </p:blipFill>
              <p:spPr>
                <a:xfrm>
                  <a:off x="8676143" y="522093"/>
                  <a:ext cx="2449653" cy="22104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Agrupa 31">
              <a:extLst>
                <a:ext uri="{FF2B5EF4-FFF2-40B4-BE49-F238E27FC236}">
                  <a16:creationId xmlns:a16="http://schemas.microsoft.com/office/drawing/2014/main" id="{47EAAA31-4F3D-F37E-F55C-8F324B942A36}"/>
                </a:ext>
              </a:extLst>
            </p:cNvPr>
            <p:cNvGrpSpPr/>
            <p:nvPr/>
          </p:nvGrpSpPr>
          <p:grpSpPr>
            <a:xfrm>
              <a:off x="6598178" y="2058468"/>
              <a:ext cx="5249184" cy="5108332"/>
              <a:chOff x="6598178" y="2058468"/>
              <a:chExt cx="5249184" cy="5108332"/>
            </a:xfrm>
          </p:grpSpPr>
          <p:grpSp>
            <p:nvGrpSpPr>
              <p:cNvPr id="9" name="Agrupa 8">
                <a:extLst>
                  <a:ext uri="{FF2B5EF4-FFF2-40B4-BE49-F238E27FC236}">
                    <a16:creationId xmlns:a16="http://schemas.microsoft.com/office/drawing/2014/main" id="{944502E1-56EE-691B-D527-B4FEC50BB36B}"/>
                  </a:ext>
                </a:extLst>
              </p:cNvPr>
              <p:cNvGrpSpPr/>
              <p:nvPr/>
            </p:nvGrpSpPr>
            <p:grpSpPr>
              <a:xfrm>
                <a:off x="6601639" y="4524890"/>
                <a:ext cx="2420590" cy="2641454"/>
                <a:chOff x="5844264" y="3098057"/>
                <a:chExt cx="2420590" cy="2641454"/>
              </a:xfrm>
            </p:grpSpPr>
            <p:sp>
              <p:nvSpPr>
                <p:cNvPr id="14" name="QuadreDeText 13">
                  <a:extLst>
                    <a:ext uri="{FF2B5EF4-FFF2-40B4-BE49-F238E27FC236}">
                      <a16:creationId xmlns:a16="http://schemas.microsoft.com/office/drawing/2014/main" id="{E5FF10D5-29BF-4731-6410-190677A95F19}"/>
                    </a:ext>
                  </a:extLst>
                </p:cNvPr>
                <p:cNvSpPr txBox="1"/>
                <p:nvPr/>
              </p:nvSpPr>
              <p:spPr>
                <a:xfrm>
                  <a:off x="5844264" y="5318224"/>
                  <a:ext cx="2420590" cy="421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St.5</a:t>
                  </a:r>
                </a:p>
              </p:txBody>
            </p:sp>
            <p:pic>
              <p:nvPicPr>
                <p:cNvPr id="19" name="Imatge 18">
                  <a:extLst>
                    <a:ext uri="{FF2B5EF4-FFF2-40B4-BE49-F238E27FC236}">
                      <a16:creationId xmlns:a16="http://schemas.microsoft.com/office/drawing/2014/main" id="{2867971C-81CD-A0A3-470C-97C073497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765" t="7580" r="23153" b="6316"/>
                <a:stretch/>
              </p:blipFill>
              <p:spPr>
                <a:xfrm>
                  <a:off x="5856031" y="3098057"/>
                  <a:ext cx="2397056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Agrupa 9">
                <a:extLst>
                  <a:ext uri="{FF2B5EF4-FFF2-40B4-BE49-F238E27FC236}">
                    <a16:creationId xmlns:a16="http://schemas.microsoft.com/office/drawing/2014/main" id="{2FC21201-1934-A130-F816-D289404AA554}"/>
                  </a:ext>
                </a:extLst>
              </p:cNvPr>
              <p:cNvGrpSpPr/>
              <p:nvPr/>
            </p:nvGrpSpPr>
            <p:grpSpPr>
              <a:xfrm>
                <a:off x="9356265" y="4524433"/>
                <a:ext cx="2491097" cy="2642367"/>
                <a:chOff x="8620168" y="3107824"/>
                <a:chExt cx="2491097" cy="2642367"/>
              </a:xfrm>
            </p:grpSpPr>
            <p:sp>
              <p:nvSpPr>
                <p:cNvPr id="12" name="QuadreDeText 11">
                  <a:extLst>
                    <a:ext uri="{FF2B5EF4-FFF2-40B4-BE49-F238E27FC236}">
                      <a16:creationId xmlns:a16="http://schemas.microsoft.com/office/drawing/2014/main" id="{A6B1DA98-62FD-A466-829B-9583ADD7A4F0}"/>
                    </a:ext>
                  </a:extLst>
                </p:cNvPr>
                <p:cNvSpPr txBox="1"/>
                <p:nvPr/>
              </p:nvSpPr>
              <p:spPr>
                <a:xfrm>
                  <a:off x="8690675" y="5328904"/>
                  <a:ext cx="2420590" cy="421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St.6</a:t>
                  </a:r>
                </a:p>
              </p:txBody>
            </p:sp>
            <p:pic>
              <p:nvPicPr>
                <p:cNvPr id="13" name="Imatge 12">
                  <a:extLst>
                    <a:ext uri="{FF2B5EF4-FFF2-40B4-BE49-F238E27FC236}">
                      <a16:creationId xmlns:a16="http://schemas.microsoft.com/office/drawing/2014/main" id="{4CA1A76A-8A89-0578-3B7D-0C817D42F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7072" t="7580" r="22847" b="6316"/>
                <a:stretch/>
              </p:blipFill>
              <p:spPr>
                <a:xfrm>
                  <a:off x="8620168" y="3107824"/>
                  <a:ext cx="2397056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8" name="Agrupa 7">
                <a:extLst>
                  <a:ext uri="{FF2B5EF4-FFF2-40B4-BE49-F238E27FC236}">
                    <a16:creationId xmlns:a16="http://schemas.microsoft.com/office/drawing/2014/main" id="{233B9BDF-A956-2D9C-17D1-54D10B3CC211}"/>
                  </a:ext>
                </a:extLst>
              </p:cNvPr>
              <p:cNvGrpSpPr/>
              <p:nvPr/>
            </p:nvGrpSpPr>
            <p:grpSpPr>
              <a:xfrm>
                <a:off x="6598178" y="2058468"/>
                <a:ext cx="2420590" cy="2590640"/>
                <a:chOff x="356288" y="3098057"/>
                <a:chExt cx="2420590" cy="2590640"/>
              </a:xfrm>
            </p:grpSpPr>
            <p:sp>
              <p:nvSpPr>
                <p:cNvPr id="17" name="QuadreDeText 16">
                  <a:extLst>
                    <a:ext uri="{FF2B5EF4-FFF2-40B4-BE49-F238E27FC236}">
                      <a16:creationId xmlns:a16="http://schemas.microsoft.com/office/drawing/2014/main" id="{8F7AF0B6-DCF5-5A5E-52E3-B4D21FF30CF9}"/>
                    </a:ext>
                  </a:extLst>
                </p:cNvPr>
                <p:cNvSpPr txBox="1"/>
                <p:nvPr/>
              </p:nvSpPr>
              <p:spPr>
                <a:xfrm>
                  <a:off x="356288" y="5267409"/>
                  <a:ext cx="2420590" cy="421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St.3</a:t>
                  </a:r>
                </a:p>
              </p:txBody>
            </p:sp>
            <p:pic>
              <p:nvPicPr>
                <p:cNvPr id="18" name="Imatge 17">
                  <a:extLst>
                    <a:ext uri="{FF2B5EF4-FFF2-40B4-BE49-F238E27FC236}">
                      <a16:creationId xmlns:a16="http://schemas.microsoft.com/office/drawing/2014/main" id="{F6876D2F-D8DC-D112-2239-D6C8320E50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8387" t="8126" r="22525" b="5770"/>
                <a:stretch/>
              </p:blipFill>
              <p:spPr>
                <a:xfrm>
                  <a:off x="407533" y="3098057"/>
                  <a:ext cx="2363050" cy="22104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Agrupa 10">
                <a:extLst>
                  <a:ext uri="{FF2B5EF4-FFF2-40B4-BE49-F238E27FC236}">
                    <a16:creationId xmlns:a16="http://schemas.microsoft.com/office/drawing/2014/main" id="{57F52F11-14B5-A019-3CC4-035339A6C092}"/>
                  </a:ext>
                </a:extLst>
              </p:cNvPr>
              <p:cNvGrpSpPr/>
              <p:nvPr/>
            </p:nvGrpSpPr>
            <p:grpSpPr>
              <a:xfrm>
                <a:off x="9352805" y="2062702"/>
                <a:ext cx="2420590" cy="2582173"/>
                <a:chOff x="3100276" y="3098057"/>
                <a:chExt cx="2420590" cy="2582173"/>
              </a:xfrm>
            </p:grpSpPr>
            <p:sp>
              <p:nvSpPr>
                <p:cNvPr id="15" name="QuadreDeText 14">
                  <a:extLst>
                    <a:ext uri="{FF2B5EF4-FFF2-40B4-BE49-F238E27FC236}">
                      <a16:creationId xmlns:a16="http://schemas.microsoft.com/office/drawing/2014/main" id="{09A2E737-332C-34A8-A3EC-D37D44BFB678}"/>
                    </a:ext>
                  </a:extLst>
                </p:cNvPr>
                <p:cNvSpPr txBox="1"/>
                <p:nvPr/>
              </p:nvSpPr>
              <p:spPr>
                <a:xfrm>
                  <a:off x="3100276" y="5258942"/>
                  <a:ext cx="2420590" cy="4212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latin typeface="Rockwell" panose="02060603020205020403" pitchFamily="18" charset="0"/>
                    </a:rPr>
                    <a:t>St.4</a:t>
                  </a:r>
                </a:p>
              </p:txBody>
            </p:sp>
            <p:pic>
              <p:nvPicPr>
                <p:cNvPr id="16" name="Imatge 15">
                  <a:extLst>
                    <a:ext uri="{FF2B5EF4-FFF2-40B4-BE49-F238E27FC236}">
                      <a16:creationId xmlns:a16="http://schemas.microsoft.com/office/drawing/2014/main" id="{647E3ABD-2CE5-796E-A2AC-6D5959DC84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8387" t="8126" r="22525" b="5770"/>
                <a:stretch/>
              </p:blipFill>
              <p:spPr>
                <a:xfrm>
                  <a:off x="3125900" y="3098057"/>
                  <a:ext cx="2363050" cy="2210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pic>
        <p:nvPicPr>
          <p:cNvPr id="35" name="Imatge 3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}&#10;\cline{2-6}&#10;\multirow{2}{*}{$\% V_{bur}$} &amp; \multicolumn{5}{c}{\textbf{III}} \\ \cline{2-6} &#10; &amp; \textbf{SW} &amp; \textbf{NW} &amp; \textbf{NE} &amp; \textbf{SE} &amp; \textbf{TOTAL} \\ \hline&#10;\textbf{K} &amp; 38.5 &amp; 38.5 &amp; 74.1 &amp; 74.1 &amp; 56.3 \\&#10;\textbf{R} &amp; 43.3 &amp; 38.9 &amp; 50.0 &amp; 52.2 &amp; 46.1 \\&#10;\textbf{St.1} &amp; 39.9 &amp; 39.9 &amp; 51.3 &amp; 51.3 &amp; 45.6 \\&#10;\textbf{St.2} &amp; 41.6 &amp; 41.6 &amp; 51.4 &amp; 51.4 &amp; 46.5 \\&#10;\textbf{St.3} &amp; 39.2 &amp; 39.1 &amp; 70.8 &amp; 70.8 &amp; 54.9 \\&#10;\textbf{St.4} &amp; 41.9 &amp; 41.9 &amp; 62.6 &amp; 62.6 &amp; 52.3 \\&#10;\textbf{St.5} &amp; 41.9 &amp; 41.9 &amp; 51.7 &amp; 51.7 &amp; 46.8 \\&#10;\textbf{St.6} &amp; 42.0 &amp; 42.2 &amp; 50.6 &amp; 50.5 &amp; 46.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E37253F6-32E7-7FB3-0425-A1A257D3C11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31" y="1496457"/>
            <a:ext cx="5519386" cy="4680975"/>
          </a:xfrm>
          <a:prstGeom prst="rect">
            <a:avLst/>
          </a:prstGeom>
        </p:spPr>
      </p:pic>
      <p:pic>
        <p:nvPicPr>
          <p:cNvPr id="2" name="Imatge 1">
            <a:extLst>
              <a:ext uri="{FF2B5EF4-FFF2-40B4-BE49-F238E27FC236}">
                <a16:creationId xmlns:a16="http://schemas.microsoft.com/office/drawing/2014/main" id="{D5B7C809-7286-BC5A-30F2-8C8388CB27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5" r="8252"/>
          <a:stretch/>
        </p:blipFill>
        <p:spPr>
          <a:xfrm>
            <a:off x="11399938" y="2169581"/>
            <a:ext cx="64166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97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47E5B5-BB5F-8683-64AE-FB75C24C9748}"/>
              </a:ext>
            </a:extLst>
          </p:cNvPr>
          <p:cNvSpPr/>
          <p:nvPr/>
        </p:nvSpPr>
        <p:spPr>
          <a:xfrm>
            <a:off x="6485022" y="1326572"/>
            <a:ext cx="974558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tge 9">
            <a:extLst>
              <a:ext uri="{FF2B5EF4-FFF2-40B4-BE49-F238E27FC236}">
                <a16:creationId xmlns:a16="http://schemas.microsoft.com/office/drawing/2014/main" id="{691E7FD1-51D8-2576-9E0A-CD8C4E3CC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406308"/>
            <a:ext cx="4122439" cy="1440000"/>
          </a:xfrm>
          <a:prstGeom prst="rect">
            <a:avLst/>
          </a:prstGeom>
        </p:spPr>
      </p:pic>
      <p:grpSp>
        <p:nvGrpSpPr>
          <p:cNvPr id="26" name="Agrupa 25">
            <a:extLst>
              <a:ext uri="{FF2B5EF4-FFF2-40B4-BE49-F238E27FC236}">
                <a16:creationId xmlns:a16="http://schemas.microsoft.com/office/drawing/2014/main" id="{39FBB089-33B5-C78E-46FC-E78A4CCCB663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7" name="Hexàgon 26">
              <a:extLst>
                <a:ext uri="{FF2B5EF4-FFF2-40B4-BE49-F238E27FC236}">
                  <a16:creationId xmlns:a16="http://schemas.microsoft.com/office/drawing/2014/main" id="{2E482F09-7B50-DCE7-691D-EF5AF925F673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FB640C15-FE7A-8129-4505-627C63D0129F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QuadreDeText 28">
              <a:extLst>
                <a:ext uri="{FF2B5EF4-FFF2-40B4-BE49-F238E27FC236}">
                  <a16:creationId xmlns:a16="http://schemas.microsoft.com/office/drawing/2014/main" id="{948F4DF9-C694-D36A-62DE-F49A887EE7D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43E8733A-C4F9-B050-41B3-CFEECA9ABF59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96FD8CCE-F406-715A-AA6F-9B687BE3BED7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2" name="Pentàgon 31">
              <a:extLst>
                <a:ext uri="{FF2B5EF4-FFF2-40B4-BE49-F238E27FC236}">
                  <a16:creationId xmlns:a16="http://schemas.microsoft.com/office/drawing/2014/main" id="{69C48719-D614-E7F3-B1B7-3960B590E613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3" name="Objecte 32">
              <a:extLst>
                <a:ext uri="{FF2B5EF4-FFF2-40B4-BE49-F238E27FC236}">
                  <a16:creationId xmlns:a16="http://schemas.microsoft.com/office/drawing/2014/main" id="{B29D652A-D83A-56E4-34A5-E8269A3D50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6235650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836269" imgH="1182182" progId="ChemDraw.Document.6.0">
                    <p:embed/>
                  </p:oleObj>
                </mc:Choice>
                <mc:Fallback>
                  <p:oleObj name="CS ChemDraw Drawing" r:id="rId4" imgW="836269" imgH="1182182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5FE7230C-8909-38AA-C5F7-FF6EB45C7E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Imatge 3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9BA8B985-5187-3108-C95D-1E86F00C4D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2"/>
            <a:ext cx="6967066" cy="1316001"/>
          </a:xfrm>
          <a:prstGeom prst="rect">
            <a:avLst/>
          </a:prstGeom>
        </p:spPr>
      </p:pic>
      <p:sp>
        <p:nvSpPr>
          <p:cNvPr id="39" name="QuadreDeText 38">
            <a:extLst>
              <a:ext uri="{FF2B5EF4-FFF2-40B4-BE49-F238E27FC236}">
                <a16:creationId xmlns:a16="http://schemas.microsoft.com/office/drawing/2014/main" id="{7171A8B2-94DA-ECA5-04EB-B790BEA2BAD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1702D209-C77C-9802-78EA-73637AE200EB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71121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2E855B2-1483-8C12-1E75-34B588B7214E}"/>
              </a:ext>
            </a:extLst>
          </p:cNvPr>
          <p:cNvSpPr/>
          <p:nvPr/>
        </p:nvSpPr>
        <p:spPr>
          <a:xfrm>
            <a:off x="7768014" y="3290630"/>
            <a:ext cx="764537" cy="169697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CF711A-7582-DB44-1B11-0132B6B52F89}"/>
              </a:ext>
            </a:extLst>
          </p:cNvPr>
          <p:cNvSpPr/>
          <p:nvPr/>
        </p:nvSpPr>
        <p:spPr>
          <a:xfrm>
            <a:off x="2530206" y="3290630"/>
            <a:ext cx="764537" cy="169697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tge 7">
            <a:extLst>
              <a:ext uri="{FF2B5EF4-FFF2-40B4-BE49-F238E27FC236}">
                <a16:creationId xmlns:a16="http://schemas.microsoft.com/office/drawing/2014/main" id="{6A1A921D-F93A-34DB-BB67-D2DC77302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398761"/>
            <a:ext cx="4128890" cy="144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043005-0B0E-4925-8FF7-C4754DB3D40A}"/>
              </a:ext>
            </a:extLst>
          </p:cNvPr>
          <p:cNvSpPr/>
          <p:nvPr/>
        </p:nvSpPr>
        <p:spPr>
          <a:xfrm>
            <a:off x="6485022" y="1326572"/>
            <a:ext cx="517357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A9F5C-62D4-B461-21A5-28682F57086A}"/>
              </a:ext>
            </a:extLst>
          </p:cNvPr>
          <p:cNvSpPr/>
          <p:nvPr/>
        </p:nvSpPr>
        <p:spPr>
          <a:xfrm>
            <a:off x="9948880" y="132614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A240FCC-F777-E6F9-0849-242D0FEDD3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6" y="3275259"/>
            <a:ext cx="8594700" cy="1721730"/>
          </a:xfrm>
          <a:prstGeom prst="rect">
            <a:avLst/>
          </a:prstGeom>
        </p:spPr>
      </p:pic>
      <p:grpSp>
        <p:nvGrpSpPr>
          <p:cNvPr id="32" name="Agrupa 31">
            <a:extLst>
              <a:ext uri="{FF2B5EF4-FFF2-40B4-BE49-F238E27FC236}">
                <a16:creationId xmlns:a16="http://schemas.microsoft.com/office/drawing/2014/main" id="{A7FF51E5-D1D4-24A0-38B2-E2C5478310EC}"/>
              </a:ext>
            </a:extLst>
          </p:cNvPr>
          <p:cNvGrpSpPr/>
          <p:nvPr/>
        </p:nvGrpSpPr>
        <p:grpSpPr>
          <a:xfrm>
            <a:off x="2034751" y="5125171"/>
            <a:ext cx="6202616" cy="1414989"/>
            <a:chOff x="1108810" y="5040102"/>
            <a:chExt cx="6202616" cy="1414989"/>
          </a:xfrm>
        </p:grpSpPr>
        <p:grpSp>
          <p:nvGrpSpPr>
            <p:cNvPr id="27" name="Agrupa 26">
              <a:extLst>
                <a:ext uri="{FF2B5EF4-FFF2-40B4-BE49-F238E27FC236}">
                  <a16:creationId xmlns:a16="http://schemas.microsoft.com/office/drawing/2014/main" id="{10E8583A-F6C7-4681-2078-C076657382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286" y="5163443"/>
              <a:ext cx="2570140" cy="1291648"/>
              <a:chOff x="4091775" y="5401251"/>
              <a:chExt cx="1799903" cy="904558"/>
            </a:xfrm>
          </p:grpSpPr>
          <p:graphicFrame>
            <p:nvGraphicFramePr>
              <p:cNvPr id="25" name="Objecte 24">
                <a:extLst>
                  <a:ext uri="{FF2B5EF4-FFF2-40B4-BE49-F238E27FC236}">
                    <a16:creationId xmlns:a16="http://schemas.microsoft.com/office/drawing/2014/main" id="{5EEEDEC4-58CB-074E-AFD1-CBF8F77A4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077956"/>
                  </p:ext>
                </p:extLst>
              </p:nvPr>
            </p:nvGraphicFramePr>
            <p:xfrm>
              <a:off x="4091775" y="5401251"/>
              <a:ext cx="1799903" cy="9045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7" imgW="1551126" imgH="780035" progId="ChemDraw.Document.6.0">
                      <p:embed/>
                    </p:oleObj>
                  </mc:Choice>
                  <mc:Fallback>
                    <p:oleObj name="CS ChemDraw Drawing" r:id="rId7" imgW="1551126" imgH="780035" progId="ChemDraw.Document.6.0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091775" y="5401251"/>
                            <a:ext cx="1799903" cy="9045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Forma lliure: forma 25">
                <a:extLst>
                  <a:ext uri="{FF2B5EF4-FFF2-40B4-BE49-F238E27FC236}">
                    <a16:creationId xmlns:a16="http://schemas.microsoft.com/office/drawing/2014/main" id="{F1F6B56C-B37D-548A-1809-79CDC3BDA0F5}"/>
                  </a:ext>
                </a:extLst>
              </p:cNvPr>
              <p:cNvSpPr/>
              <p:nvPr/>
            </p:nvSpPr>
            <p:spPr>
              <a:xfrm>
                <a:off x="4134951" y="5581290"/>
                <a:ext cx="1249428" cy="372047"/>
              </a:xfrm>
              <a:custGeom>
                <a:avLst/>
                <a:gdLst>
                  <a:gd name="connsiteX0" fmla="*/ 92544 w 1286574"/>
                  <a:gd name="connsiteY0" fmla="*/ 281038 h 371531"/>
                  <a:gd name="connsiteX1" fmla="*/ 11582 w 1286574"/>
                  <a:gd name="connsiteY1" fmla="*/ 81013 h 371531"/>
                  <a:gd name="connsiteX2" fmla="*/ 287807 w 1286574"/>
                  <a:gd name="connsiteY2" fmla="*/ 50 h 371531"/>
                  <a:gd name="connsiteX3" fmla="*/ 668807 w 1286574"/>
                  <a:gd name="connsiteY3" fmla="*/ 90538 h 371531"/>
                  <a:gd name="connsiteX4" fmla="*/ 992657 w 1286574"/>
                  <a:gd name="connsiteY4" fmla="*/ 33388 h 371531"/>
                  <a:gd name="connsiteX5" fmla="*/ 1283169 w 1286574"/>
                  <a:gd name="connsiteY5" fmla="*/ 195313 h 371531"/>
                  <a:gd name="connsiteX6" fmla="*/ 1126007 w 1286574"/>
                  <a:gd name="connsiteY6" fmla="*/ 347713 h 371531"/>
                  <a:gd name="connsiteX7" fmla="*/ 749769 w 1286574"/>
                  <a:gd name="connsiteY7" fmla="*/ 290563 h 371531"/>
                  <a:gd name="connsiteX8" fmla="*/ 459257 w 1286574"/>
                  <a:gd name="connsiteY8" fmla="*/ 371525 h 371531"/>
                  <a:gd name="connsiteX9" fmla="*/ 92544 w 1286574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9769 w 1283799"/>
                  <a:gd name="connsiteY0" fmla="*/ 281038 h 371531"/>
                  <a:gd name="connsiteX1" fmla="*/ 8807 w 1283799"/>
                  <a:gd name="connsiteY1" fmla="*/ 81013 h 371531"/>
                  <a:gd name="connsiteX2" fmla="*/ 285032 w 1283799"/>
                  <a:gd name="connsiteY2" fmla="*/ 50 h 371531"/>
                  <a:gd name="connsiteX3" fmla="*/ 666032 w 1283799"/>
                  <a:gd name="connsiteY3" fmla="*/ 90538 h 371531"/>
                  <a:gd name="connsiteX4" fmla="*/ 989882 w 1283799"/>
                  <a:gd name="connsiteY4" fmla="*/ 33388 h 371531"/>
                  <a:gd name="connsiteX5" fmla="*/ 1280394 w 1283799"/>
                  <a:gd name="connsiteY5" fmla="*/ 195313 h 371531"/>
                  <a:gd name="connsiteX6" fmla="*/ 1123232 w 1283799"/>
                  <a:gd name="connsiteY6" fmla="*/ 347713 h 371531"/>
                  <a:gd name="connsiteX7" fmla="*/ 746994 w 1283799"/>
                  <a:gd name="connsiteY7" fmla="*/ 290563 h 371531"/>
                  <a:gd name="connsiteX8" fmla="*/ 456482 w 1283799"/>
                  <a:gd name="connsiteY8" fmla="*/ 371525 h 371531"/>
                  <a:gd name="connsiteX9" fmla="*/ 89769 w 1283799"/>
                  <a:gd name="connsiteY9" fmla="*/ 281038 h 371531"/>
                  <a:gd name="connsiteX0" fmla="*/ 123498 w 1279428"/>
                  <a:gd name="connsiteY0" fmla="*/ 271512 h 371615"/>
                  <a:gd name="connsiteX1" fmla="*/ 4436 w 1279428"/>
                  <a:gd name="connsiteY1" fmla="*/ 81012 h 371615"/>
                  <a:gd name="connsiteX2" fmla="*/ 280661 w 1279428"/>
                  <a:gd name="connsiteY2" fmla="*/ 49 h 371615"/>
                  <a:gd name="connsiteX3" fmla="*/ 661661 w 1279428"/>
                  <a:gd name="connsiteY3" fmla="*/ 90537 h 371615"/>
                  <a:gd name="connsiteX4" fmla="*/ 985511 w 1279428"/>
                  <a:gd name="connsiteY4" fmla="*/ 33387 h 371615"/>
                  <a:gd name="connsiteX5" fmla="*/ 1276023 w 1279428"/>
                  <a:gd name="connsiteY5" fmla="*/ 195312 h 371615"/>
                  <a:gd name="connsiteX6" fmla="*/ 1118861 w 1279428"/>
                  <a:gd name="connsiteY6" fmla="*/ 347712 h 371615"/>
                  <a:gd name="connsiteX7" fmla="*/ 742623 w 1279428"/>
                  <a:gd name="connsiteY7" fmla="*/ 290562 h 371615"/>
                  <a:gd name="connsiteX8" fmla="*/ 452111 w 1279428"/>
                  <a:gd name="connsiteY8" fmla="*/ 371524 h 371615"/>
                  <a:gd name="connsiteX9" fmla="*/ 123498 w 1279428"/>
                  <a:gd name="connsiteY9" fmla="*/ 271512 h 371615"/>
                  <a:gd name="connsiteX0" fmla="*/ 93498 w 1249428"/>
                  <a:gd name="connsiteY0" fmla="*/ 271512 h 371615"/>
                  <a:gd name="connsiteX1" fmla="*/ 7774 w 1249428"/>
                  <a:gd name="connsiteY1" fmla="*/ 81012 h 371615"/>
                  <a:gd name="connsiteX2" fmla="*/ 250661 w 1249428"/>
                  <a:gd name="connsiteY2" fmla="*/ 49 h 371615"/>
                  <a:gd name="connsiteX3" fmla="*/ 631661 w 1249428"/>
                  <a:gd name="connsiteY3" fmla="*/ 90537 h 371615"/>
                  <a:gd name="connsiteX4" fmla="*/ 955511 w 1249428"/>
                  <a:gd name="connsiteY4" fmla="*/ 33387 h 371615"/>
                  <a:gd name="connsiteX5" fmla="*/ 1246023 w 1249428"/>
                  <a:gd name="connsiteY5" fmla="*/ 195312 h 371615"/>
                  <a:gd name="connsiteX6" fmla="*/ 1088861 w 1249428"/>
                  <a:gd name="connsiteY6" fmla="*/ 347712 h 371615"/>
                  <a:gd name="connsiteX7" fmla="*/ 712623 w 1249428"/>
                  <a:gd name="connsiteY7" fmla="*/ 290562 h 371615"/>
                  <a:gd name="connsiteX8" fmla="*/ 422111 w 1249428"/>
                  <a:gd name="connsiteY8" fmla="*/ 371524 h 371615"/>
                  <a:gd name="connsiteX9" fmla="*/ 93498 w 1249428"/>
                  <a:gd name="connsiteY9" fmla="*/ 271512 h 371615"/>
                  <a:gd name="connsiteX0" fmla="*/ 93498 w 1249428"/>
                  <a:gd name="connsiteY0" fmla="*/ 271512 h 372047"/>
                  <a:gd name="connsiteX1" fmla="*/ 7774 w 1249428"/>
                  <a:gd name="connsiteY1" fmla="*/ 81012 h 372047"/>
                  <a:gd name="connsiteX2" fmla="*/ 250661 w 1249428"/>
                  <a:gd name="connsiteY2" fmla="*/ 49 h 372047"/>
                  <a:gd name="connsiteX3" fmla="*/ 631661 w 1249428"/>
                  <a:gd name="connsiteY3" fmla="*/ 90537 h 372047"/>
                  <a:gd name="connsiteX4" fmla="*/ 955511 w 1249428"/>
                  <a:gd name="connsiteY4" fmla="*/ 33387 h 372047"/>
                  <a:gd name="connsiteX5" fmla="*/ 1246023 w 1249428"/>
                  <a:gd name="connsiteY5" fmla="*/ 195312 h 372047"/>
                  <a:gd name="connsiteX6" fmla="*/ 1088861 w 1249428"/>
                  <a:gd name="connsiteY6" fmla="*/ 347712 h 372047"/>
                  <a:gd name="connsiteX7" fmla="*/ 712623 w 1249428"/>
                  <a:gd name="connsiteY7" fmla="*/ 290562 h 372047"/>
                  <a:gd name="connsiteX8" fmla="*/ 422111 w 1249428"/>
                  <a:gd name="connsiteY8" fmla="*/ 371524 h 372047"/>
                  <a:gd name="connsiteX9" fmla="*/ 93498 w 1249428"/>
                  <a:gd name="connsiteY9" fmla="*/ 271512 h 37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9428" h="372047">
                    <a:moveTo>
                      <a:pt x="93498" y="271512"/>
                    </a:moveTo>
                    <a:cubicBezTo>
                      <a:pt x="24442" y="223093"/>
                      <a:pt x="-18420" y="126256"/>
                      <a:pt x="7774" y="81012"/>
                    </a:cubicBezTo>
                    <a:cubicBezTo>
                      <a:pt x="33968" y="35768"/>
                      <a:pt x="146680" y="-1538"/>
                      <a:pt x="250661" y="49"/>
                    </a:cubicBezTo>
                    <a:cubicBezTo>
                      <a:pt x="354642" y="1636"/>
                      <a:pt x="514186" y="84981"/>
                      <a:pt x="631661" y="90537"/>
                    </a:cubicBezTo>
                    <a:cubicBezTo>
                      <a:pt x="749136" y="96093"/>
                      <a:pt x="853117" y="15924"/>
                      <a:pt x="955511" y="33387"/>
                    </a:cubicBezTo>
                    <a:cubicBezTo>
                      <a:pt x="1057905" y="50849"/>
                      <a:pt x="1223798" y="142925"/>
                      <a:pt x="1246023" y="195312"/>
                    </a:cubicBezTo>
                    <a:cubicBezTo>
                      <a:pt x="1268248" y="247699"/>
                      <a:pt x="1177761" y="331837"/>
                      <a:pt x="1088861" y="347712"/>
                    </a:cubicBezTo>
                    <a:cubicBezTo>
                      <a:pt x="999961" y="363587"/>
                      <a:pt x="823748" y="286593"/>
                      <a:pt x="712623" y="290562"/>
                    </a:cubicBezTo>
                    <a:cubicBezTo>
                      <a:pt x="601498" y="294531"/>
                      <a:pt x="525298" y="379462"/>
                      <a:pt x="422111" y="371524"/>
                    </a:cubicBezTo>
                    <a:cubicBezTo>
                      <a:pt x="318924" y="363586"/>
                      <a:pt x="162554" y="319931"/>
                      <a:pt x="93498" y="271512"/>
                    </a:cubicBezTo>
                    <a:close/>
                  </a:path>
                </a:pathLst>
              </a:custGeom>
              <a:noFill/>
              <a:ln w="76200">
                <a:solidFill>
                  <a:srgbClr val="377BA9">
                    <a:alpha val="51000"/>
                  </a:srgbClr>
                </a:solidFill>
              </a:ln>
              <a:effectLst>
                <a:glow rad="25400">
                  <a:schemeClr val="accent1"/>
                </a:glow>
                <a:softEdge rad="419100"/>
              </a:effectLst>
              <a:scene3d>
                <a:camera prst="orthographicFront"/>
                <a:lightRig rig="threePt" dir="t">
                  <a:rot lat="0" lon="0" rev="3000000"/>
                </a:lightRig>
              </a:scene3d>
              <a:sp3d extrusionH="133350" contourW="6350" prstMaterial="dkEdge">
                <a:bevelT w="622300" prst="coolSlant"/>
                <a:bevelB w="450850" prst="coolSlant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9" name="Objecte 28">
              <a:extLst>
                <a:ext uri="{FF2B5EF4-FFF2-40B4-BE49-F238E27FC236}">
                  <a16:creationId xmlns:a16="http://schemas.microsoft.com/office/drawing/2014/main" id="{ABF03E4E-1E79-F2AC-61BE-5097311471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596287"/>
                </p:ext>
              </p:extLst>
            </p:nvPr>
          </p:nvGraphicFramePr>
          <p:xfrm>
            <a:off x="1108810" y="5040102"/>
            <a:ext cx="2303422" cy="1335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9" imgW="1551126" imgH="897154" progId="ChemDraw.Document.6.0">
                    <p:embed/>
                  </p:oleObj>
                </mc:Choice>
                <mc:Fallback>
                  <p:oleObj name="CS ChemDraw Drawing" r:id="rId9" imgW="1551126" imgH="897154" progId="ChemDraw.Document.6.0">
                    <p:embed/>
                    <p:pic>
                      <p:nvPicPr>
                        <p:cNvPr id="25" name="Objecte 24">
                          <a:extLst>
                            <a:ext uri="{FF2B5EF4-FFF2-40B4-BE49-F238E27FC236}">
                              <a16:creationId xmlns:a16="http://schemas.microsoft.com/office/drawing/2014/main" id="{5EEEDEC4-58CB-074E-AFD1-CBF8F77A44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108810" y="5040102"/>
                          <a:ext cx="2303422" cy="13351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e 30">
              <a:extLst>
                <a:ext uri="{FF2B5EF4-FFF2-40B4-BE49-F238E27FC236}">
                  <a16:creationId xmlns:a16="http://schemas.microsoft.com/office/drawing/2014/main" id="{FC420558-AE0B-EF65-6E8C-004C422C7D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68972"/>
                </p:ext>
              </p:extLst>
            </p:nvPr>
          </p:nvGraphicFramePr>
          <p:xfrm>
            <a:off x="3454607" y="5610830"/>
            <a:ext cx="131286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1313218" imgH="397598" progId="ChemDraw.Document.6.0">
                    <p:embed/>
                  </p:oleObj>
                </mc:Choice>
                <mc:Fallback>
                  <p:oleObj name="CS ChemDraw Drawing" r:id="rId11" imgW="1313218" imgH="397598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54607" y="5610830"/>
                          <a:ext cx="1312863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8C80D984-E15F-3261-7239-BDFABC6386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2"/>
            <a:ext cx="6967066" cy="1316001"/>
          </a:xfrm>
          <a:prstGeom prst="rect">
            <a:avLst/>
          </a:prstGeom>
        </p:spPr>
      </p:pic>
      <p:sp>
        <p:nvSpPr>
          <p:cNvPr id="35" name="QuadreDeText 34">
            <a:extLst>
              <a:ext uri="{FF2B5EF4-FFF2-40B4-BE49-F238E27FC236}">
                <a16:creationId xmlns:a16="http://schemas.microsoft.com/office/drawing/2014/main" id="{680A7217-0434-CAD4-DD95-0FC912FAA36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6" name="Agrupa 35">
            <a:extLst>
              <a:ext uri="{FF2B5EF4-FFF2-40B4-BE49-F238E27FC236}">
                <a16:creationId xmlns:a16="http://schemas.microsoft.com/office/drawing/2014/main" id="{F91DA143-8CE7-9D03-EEDB-4F635BE6164F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30927692-65D9-AD49-9DF1-5E1331E38C0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àgon 37">
              <a:extLst>
                <a:ext uri="{FF2B5EF4-FFF2-40B4-BE49-F238E27FC236}">
                  <a16:creationId xmlns:a16="http://schemas.microsoft.com/office/drawing/2014/main" id="{C27A1D05-CFDD-4D26-A878-850E5BF19DDB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3A824B1E-DB21-C68A-7C54-6ED5E2E93907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82B08CAE-B248-07EE-2259-57E8F554EF94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1" name="QuadreDeText 40">
              <a:extLst>
                <a:ext uri="{FF2B5EF4-FFF2-40B4-BE49-F238E27FC236}">
                  <a16:creationId xmlns:a16="http://schemas.microsoft.com/office/drawing/2014/main" id="{0072C7F8-E98F-8A1F-574E-210F192A25CB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2" name="Pentàgon 41">
              <a:extLst>
                <a:ext uri="{FF2B5EF4-FFF2-40B4-BE49-F238E27FC236}">
                  <a16:creationId xmlns:a16="http://schemas.microsoft.com/office/drawing/2014/main" id="{FF8E048E-8257-4AAC-0EDB-74225CA7F929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3" name="Objecte 42">
              <a:extLst>
                <a:ext uri="{FF2B5EF4-FFF2-40B4-BE49-F238E27FC236}">
                  <a16:creationId xmlns:a16="http://schemas.microsoft.com/office/drawing/2014/main" id="{C37E00E6-9D98-12EC-DA59-3CB28E7B70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4" imgW="836269" imgH="1182182" progId="ChemDraw.Document.6.0">
                    <p:embed/>
                  </p:oleObj>
                </mc:Choice>
                <mc:Fallback>
                  <p:oleObj name="CS ChemDraw Drawing" r:id="rId14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4A3BF438-BA19-B339-B1EB-AD8058ED1F64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305542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17" name="Agrupa 16">
            <a:extLst>
              <a:ext uri="{FF2B5EF4-FFF2-40B4-BE49-F238E27FC236}">
                <a16:creationId xmlns:a16="http://schemas.microsoft.com/office/drawing/2014/main" id="{B358674B-7E35-34D8-16E9-AAEBF52700BF}"/>
              </a:ext>
            </a:extLst>
          </p:cNvPr>
          <p:cNvGrpSpPr/>
          <p:nvPr/>
        </p:nvGrpSpPr>
        <p:grpSpPr>
          <a:xfrm>
            <a:off x="2705544" y="3475357"/>
            <a:ext cx="6780912" cy="1991825"/>
            <a:chOff x="2003090" y="4701074"/>
            <a:chExt cx="6780912" cy="1991825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431DB0F3-3A6B-5197-AF6B-57FA3C3ADC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1764267"/>
                </p:ext>
              </p:extLst>
            </p:nvPr>
          </p:nvGraphicFramePr>
          <p:xfrm>
            <a:off x="2003090" y="4701074"/>
            <a:ext cx="6780912" cy="199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4" imgW="5934068" imgH="1743140" progId="ChemDraw.Document.6.0">
                    <p:embed/>
                  </p:oleObj>
                </mc:Choice>
                <mc:Fallback>
                  <p:oleObj name="CS ChemDraw Drawing" r:id="rId4" imgW="5934068" imgH="174314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003090" y="4701074"/>
                          <a:ext cx="6780912" cy="199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orma lliure: forma 14">
              <a:extLst>
                <a:ext uri="{FF2B5EF4-FFF2-40B4-BE49-F238E27FC236}">
                  <a16:creationId xmlns:a16="http://schemas.microsoft.com/office/drawing/2014/main" id="{620DEBEA-23E8-E0EC-2B3E-CE3462773A25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orma lliure: forma 10">
              <a:extLst>
                <a:ext uri="{FF2B5EF4-FFF2-40B4-BE49-F238E27FC236}">
                  <a16:creationId xmlns:a16="http://schemas.microsoft.com/office/drawing/2014/main" id="{104617E9-E880-A688-084F-8762134A926D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orma lliure: forma 15">
              <a:extLst>
                <a:ext uri="{FF2B5EF4-FFF2-40B4-BE49-F238E27FC236}">
                  <a16:creationId xmlns:a16="http://schemas.microsoft.com/office/drawing/2014/main" id="{88CA276C-3048-7D3B-14C2-7EEA767395DD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Agrupa 21">
            <a:extLst>
              <a:ext uri="{FF2B5EF4-FFF2-40B4-BE49-F238E27FC236}">
                <a16:creationId xmlns:a16="http://schemas.microsoft.com/office/drawing/2014/main" id="{C3DDADC4-322E-DEA0-15FC-312F59C708EA}"/>
              </a:ext>
            </a:extLst>
          </p:cNvPr>
          <p:cNvGrpSpPr/>
          <p:nvPr/>
        </p:nvGrpSpPr>
        <p:grpSpPr>
          <a:xfrm>
            <a:off x="7984541" y="1324527"/>
            <a:ext cx="3978042" cy="1337981"/>
            <a:chOff x="411354" y="2988302"/>
            <a:chExt cx="3978042" cy="13379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DF7A30-D3EC-C578-352D-47BC98080FB7}"/>
                </a:ext>
              </a:extLst>
            </p:cNvPr>
            <p:cNvSpPr/>
            <p:nvPr/>
          </p:nvSpPr>
          <p:spPr>
            <a:xfrm>
              <a:off x="2413000" y="3001004"/>
              <a:ext cx="1976396" cy="1316001"/>
            </a:xfrm>
            <a:prstGeom prst="rect">
              <a:avLst/>
            </a:prstGeom>
            <a:solidFill>
              <a:srgbClr val="119FB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onnector recte 23">
              <a:extLst>
                <a:ext uri="{FF2B5EF4-FFF2-40B4-BE49-F238E27FC236}">
                  <a16:creationId xmlns:a16="http://schemas.microsoft.com/office/drawing/2014/main" id="{6B7A07C8-19B7-B2A6-7092-D630067F0433}"/>
                </a:ext>
              </a:extLst>
            </p:cNvPr>
            <p:cNvCxnSpPr>
              <a:cxnSpLocks/>
              <a:stCxn id="23" idx="0"/>
              <a:endCxn id="23" idx="2"/>
            </p:cNvCxnSpPr>
            <p:nvPr/>
          </p:nvCxnSpPr>
          <p:spPr>
            <a:xfrm>
              <a:off x="3401198" y="3001004"/>
              <a:ext cx="0" cy="131600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5" name="Imatge 2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17.4 &amp; 9.3 &amp; 24.2 &amp; 14.9 \\[1mm]&#10;\textbf{III \arrow III-IV} &amp; 12.5 &amp; 16.0 &amp; 13.1 &amp; 9.8 &amp; 20.7 &amp; 11.4 \\[1mm] \hline&#10;\end{tabular}&#10;}&#10;\end{table}&#10;&#10;\end{document}" title="IguanaTex Bitmap Display">
              <a:extLst>
                <a:ext uri="{FF2B5EF4-FFF2-40B4-BE49-F238E27FC236}">
                  <a16:creationId xmlns:a16="http://schemas.microsoft.com/office/drawing/2014/main" id="{865F3DDD-E409-1801-FEFC-8F7F4F98355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54" y="2988302"/>
              <a:ext cx="3978042" cy="1337981"/>
            </a:xfrm>
            <a:prstGeom prst="rect">
              <a:avLst/>
            </a:prstGeom>
          </p:spPr>
        </p:pic>
      </p:grpSp>
      <p:sp>
        <p:nvSpPr>
          <p:cNvPr id="26" name="QuadreDeText 25">
            <a:extLst>
              <a:ext uri="{FF2B5EF4-FFF2-40B4-BE49-F238E27FC236}">
                <a16:creationId xmlns:a16="http://schemas.microsoft.com/office/drawing/2014/main" id="{C560C888-2A1A-1C09-C10D-AA3F3354A73E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7" name="Agrupa 26">
            <a:extLst>
              <a:ext uri="{FF2B5EF4-FFF2-40B4-BE49-F238E27FC236}">
                <a16:creationId xmlns:a16="http://schemas.microsoft.com/office/drawing/2014/main" id="{C30ADD73-2FB8-3ADB-3314-88395613E95C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2458B235-D519-86A8-7510-D80DC314BF2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àgon 28">
              <a:extLst>
                <a:ext uri="{FF2B5EF4-FFF2-40B4-BE49-F238E27FC236}">
                  <a16:creationId xmlns:a16="http://schemas.microsoft.com/office/drawing/2014/main" id="{30E34631-3641-7386-3BA8-5332F76FA4D7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B951CDB8-6D2E-9946-39F8-33A644C57D4E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67E932F0-ABC8-C199-3D31-99D53C9F723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D7CF1095-A29B-6280-BC44-442C274DF3B9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3" name="Pentàgon 32">
              <a:extLst>
                <a:ext uri="{FF2B5EF4-FFF2-40B4-BE49-F238E27FC236}">
                  <a16:creationId xmlns:a16="http://schemas.microsoft.com/office/drawing/2014/main" id="{45DF261F-5442-8CCD-99D5-E8671BB71746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4" name="Objecte 33">
              <a:extLst>
                <a:ext uri="{FF2B5EF4-FFF2-40B4-BE49-F238E27FC236}">
                  <a16:creationId xmlns:a16="http://schemas.microsoft.com/office/drawing/2014/main" id="{A678F856-F51F-EDC9-3524-FDC4280BDF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7" imgW="836269" imgH="1182182" progId="ChemDraw.Document.6.0">
                    <p:embed/>
                  </p:oleObj>
                </mc:Choice>
                <mc:Fallback>
                  <p:oleObj name="CS ChemDraw Drawing" r:id="rId7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QuadreDeText 1">
            <a:extLst>
              <a:ext uri="{FF2B5EF4-FFF2-40B4-BE49-F238E27FC236}">
                <a16:creationId xmlns:a16="http://schemas.microsoft.com/office/drawing/2014/main" id="{940F3AA6-1561-F41C-5F21-2FDEA6BC70B6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10579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10CDA77-68F4-D13F-155A-8F5F86CA9002}"/>
              </a:ext>
            </a:extLst>
          </p:cNvPr>
          <p:cNvSpPr/>
          <p:nvPr/>
        </p:nvSpPr>
        <p:spPr>
          <a:xfrm>
            <a:off x="6691086" y="2861879"/>
            <a:ext cx="686784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20" name="Agrupa 19">
            <a:extLst>
              <a:ext uri="{FF2B5EF4-FFF2-40B4-BE49-F238E27FC236}">
                <a16:creationId xmlns:a16="http://schemas.microsoft.com/office/drawing/2014/main" id="{5EFEE39D-535C-88A7-EF2B-2565547659C9}"/>
              </a:ext>
            </a:extLst>
          </p:cNvPr>
          <p:cNvGrpSpPr/>
          <p:nvPr/>
        </p:nvGrpSpPr>
        <p:grpSpPr>
          <a:xfrm>
            <a:off x="8455574" y="2811609"/>
            <a:ext cx="2416175" cy="1871663"/>
            <a:chOff x="6368632" y="4877272"/>
            <a:chExt cx="2416175" cy="1871663"/>
          </a:xfrm>
        </p:grpSpPr>
        <p:graphicFrame>
          <p:nvGraphicFramePr>
            <p:cNvPr id="22" name="Objecte 21">
              <a:extLst>
                <a:ext uri="{FF2B5EF4-FFF2-40B4-BE49-F238E27FC236}">
                  <a16:creationId xmlns:a16="http://schemas.microsoft.com/office/drawing/2014/main" id="{869F2EFC-725D-BE35-9282-281441DE48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774290"/>
                </p:ext>
              </p:extLst>
            </p:nvPr>
          </p:nvGraphicFramePr>
          <p:xfrm>
            <a:off x="6368632" y="4877272"/>
            <a:ext cx="2416175" cy="187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2115068" imgH="1638150" progId="ChemDraw.Document.6.0">
                    <p:embed/>
                  </p:oleObj>
                </mc:Choice>
                <mc:Fallback>
                  <p:oleObj name="CS ChemDraw Drawing" r:id="rId5" imgW="2115068" imgH="1638150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431DB0F3-3A6B-5197-AF6B-57FA3C3ADC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368632" y="4877272"/>
                          <a:ext cx="2416175" cy="1871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Forma lliure: forma 22">
              <a:extLst>
                <a:ext uri="{FF2B5EF4-FFF2-40B4-BE49-F238E27FC236}">
                  <a16:creationId xmlns:a16="http://schemas.microsoft.com/office/drawing/2014/main" id="{170F7B73-DBEF-399D-8413-1AEEAA66FF8E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orma lliure: forma 23">
              <a:extLst>
                <a:ext uri="{FF2B5EF4-FFF2-40B4-BE49-F238E27FC236}">
                  <a16:creationId xmlns:a16="http://schemas.microsoft.com/office/drawing/2014/main" id="{9F6B7295-EC75-A5D3-080C-AFCEA8397F59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rma lliure: forma 24">
              <a:extLst>
                <a:ext uri="{FF2B5EF4-FFF2-40B4-BE49-F238E27FC236}">
                  <a16:creationId xmlns:a16="http://schemas.microsoft.com/office/drawing/2014/main" id="{9D229EF5-4FA1-D682-2F48-770C0D035DD7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39BC16-619D-22FF-BB2A-D2100884CC10}"/>
              </a:ext>
            </a:extLst>
          </p:cNvPr>
          <p:cNvSpPr/>
          <p:nvPr/>
        </p:nvSpPr>
        <p:spPr>
          <a:xfrm>
            <a:off x="2198916" y="2861878"/>
            <a:ext cx="686784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tge 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2}} &amp; 1 &amp; 0.0054 &amp; 0.0065 &amp; 0.0300 &amp; 0.0282 &amp; 0.0794 &amp; 0.0050 &amp; 0.0038 &amp; -- &amp; -1.1220 \\&#10; &amp; 2 &amp; 0.0165 &amp; 0.0124 &amp; 0.0330 &amp; 0.0321 &amp; 0.0256 &amp; 0.0477 &amp; 0.0046 &amp; 0.0594 &amp; 0.4440 \\&#10; &amp; 3 &amp; 0.0208 &amp; 0.0166 &amp; 0.0346 &amp; 0.0334 &amp; 0.0258 &amp; 0.1991 &amp; 0.0250 &amp; 0.0568 &amp; 0.8477 \\ \hline&#10;\multirow{3}{*}{\textbf{St.3}} &amp; 1 &amp; 0.0069 &amp; 0.0090 &amp; 0.0321 &amp; 0.0296 &amp; 0.0558 &amp; 0.0097 &amp; 0.0086 &amp; -- &amp; -1.1802 \\&#10; &amp; 2 &amp; 0.0024 &amp; 0.0020 &amp; 0.0243 &amp; 0.0233 &amp; 0.0285 &amp; 0.0890 &amp; 0.0253 &amp; 0.0169 &amp; 0.4325 \\&#10; &amp; 3 &amp; 0.0523 &amp; 0.0358 &amp; 0.0393 &amp; 0.0390 &amp; 0.0036 &amp; 0.0481 &amp; 0.0097 &amp; 0.0864 &amp; 0.8534 \\ \hdashline&#10;\multirow{3}{*}{\textbf{St.4}} &amp; 1 &amp; 0.0056 &amp; 0.0072 &amp; 0.0307 &amp; 0.0284 &amp; 0.0638 &amp; 0.0205 &amp; 0.0008 &amp; -- &amp; -1.5009 \\&#10; &amp; 2 &amp; 0.0166 &amp; 0.0125 &amp; 0.0330 &amp; 0.0322 &amp; 0.0272 &amp; 0.0551 &amp; 0.0046 &amp; 0.0595 &amp; 0.2862 \\&#10; &amp; 3 &amp; 0.0207 &amp; 0.0165 &amp; 0.0346 &amp; 0.0334 &amp; 0.0261 &amp; 0.2006 &amp; 0.0243 &amp; 0.0567 &amp; 0.361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816B0A7F-2702-5914-C588-5F7461D6C7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3" y="2861879"/>
            <a:ext cx="7383086" cy="3813580"/>
          </a:xfrm>
          <a:prstGeom prst="rect">
            <a:avLst/>
          </a:prstGeom>
        </p:spPr>
      </p:pic>
      <p:sp>
        <p:nvSpPr>
          <p:cNvPr id="28" name="QuadreDeText 27">
            <a:extLst>
              <a:ext uri="{FF2B5EF4-FFF2-40B4-BE49-F238E27FC236}">
                <a16:creationId xmlns:a16="http://schemas.microsoft.com/office/drawing/2014/main" id="{73276B7B-F9CE-6227-F022-54026F9C4AE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9" name="Agrupa 28">
            <a:extLst>
              <a:ext uri="{FF2B5EF4-FFF2-40B4-BE49-F238E27FC236}">
                <a16:creationId xmlns:a16="http://schemas.microsoft.com/office/drawing/2014/main" id="{BC4F4E05-DFA6-6F24-7A28-58F015BDC014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0" name="Hexàgon 29">
              <a:extLst>
                <a:ext uri="{FF2B5EF4-FFF2-40B4-BE49-F238E27FC236}">
                  <a16:creationId xmlns:a16="http://schemas.microsoft.com/office/drawing/2014/main" id="{4F13D40C-7C7D-7865-2820-F666F8863FEE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B4DF1E06-EFD1-0E22-D8E7-76AF8AEB96E4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3292B5EC-1218-B350-164D-A5E011F422F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BBB975E7-358D-60F0-14AA-002E264B38D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F059FE33-FF5D-703D-D475-D03C905BF45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5" name="Pentàgon 34">
              <a:extLst>
                <a:ext uri="{FF2B5EF4-FFF2-40B4-BE49-F238E27FC236}">
                  <a16:creationId xmlns:a16="http://schemas.microsoft.com/office/drawing/2014/main" id="{A067873F-BCBC-7DA4-0C4B-16843D00B37A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6" name="Objecte 35">
              <a:extLst>
                <a:ext uri="{FF2B5EF4-FFF2-40B4-BE49-F238E27FC236}">
                  <a16:creationId xmlns:a16="http://schemas.microsoft.com/office/drawing/2014/main" id="{BBC115DD-6AC7-2109-F55B-DD0F234EF3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836269" imgH="1182182" progId="ChemDraw.Document.6.0">
                    <p:embed/>
                  </p:oleObj>
                </mc:Choice>
                <mc:Fallback>
                  <p:oleObj name="CS ChemDraw Drawing" r:id="rId8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Agrupa 10">
            <a:extLst>
              <a:ext uri="{FF2B5EF4-FFF2-40B4-BE49-F238E27FC236}">
                <a16:creationId xmlns:a16="http://schemas.microsoft.com/office/drawing/2014/main" id="{F5B2CBEF-796A-4EEB-B512-1F1CA64176E3}"/>
              </a:ext>
            </a:extLst>
          </p:cNvPr>
          <p:cNvGrpSpPr/>
          <p:nvPr/>
        </p:nvGrpSpPr>
        <p:grpSpPr>
          <a:xfrm>
            <a:off x="7984541" y="1324527"/>
            <a:ext cx="3978042" cy="1337981"/>
            <a:chOff x="411354" y="2988302"/>
            <a:chExt cx="3978042" cy="13379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321B25-2B57-6CED-1263-B500FA61ADC3}"/>
                </a:ext>
              </a:extLst>
            </p:cNvPr>
            <p:cNvSpPr/>
            <p:nvPr/>
          </p:nvSpPr>
          <p:spPr>
            <a:xfrm>
              <a:off x="2413000" y="3001004"/>
              <a:ext cx="1976396" cy="1316001"/>
            </a:xfrm>
            <a:prstGeom prst="rect">
              <a:avLst/>
            </a:prstGeom>
            <a:solidFill>
              <a:srgbClr val="119FB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or recte 13">
              <a:extLst>
                <a:ext uri="{FF2B5EF4-FFF2-40B4-BE49-F238E27FC236}">
                  <a16:creationId xmlns:a16="http://schemas.microsoft.com/office/drawing/2014/main" id="{85078998-B944-F5CE-2902-8E7EFA581545}"/>
                </a:ext>
              </a:extLst>
            </p:cNvPr>
            <p:cNvCxnSpPr>
              <a:cxnSpLocks/>
              <a:stCxn id="13" idx="0"/>
              <a:endCxn id="13" idx="2"/>
            </p:cNvCxnSpPr>
            <p:nvPr/>
          </p:nvCxnSpPr>
          <p:spPr>
            <a:xfrm>
              <a:off x="3401198" y="3001004"/>
              <a:ext cx="0" cy="1316001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5" name="Imatge 1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17.4 &amp; 9.3 &amp; 24.2 &amp; 14.9 \\[1mm]&#10;\textbf{III \arrow III-IV} &amp; 12.5 &amp; 16.0 &amp; 13.1 &amp; 9.8 &amp; 20.7 &amp; 11.4 \\[1mm] \hline&#10;\end{tabular}&#10;}&#10;\end{table}&#10;&#10;\end{document}" title="IguanaTex Bitmap Display">
              <a:extLst>
                <a:ext uri="{FF2B5EF4-FFF2-40B4-BE49-F238E27FC236}">
                  <a16:creationId xmlns:a16="http://schemas.microsoft.com/office/drawing/2014/main" id="{F42E14D3-BE00-CBD8-9888-02066E10BF4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54" y="2988302"/>
              <a:ext cx="3978042" cy="1337981"/>
            </a:xfrm>
            <a:prstGeom prst="rect">
              <a:avLst/>
            </a:prstGeom>
          </p:spPr>
        </p:pic>
      </p:grp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46C692EE-AB52-6393-CC4B-DD18E99CAD07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415811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02560B-9765-679B-CFC4-CEA9B53CB9E3}"/>
              </a:ext>
            </a:extLst>
          </p:cNvPr>
          <p:cNvSpPr/>
          <p:nvPr/>
        </p:nvSpPr>
        <p:spPr>
          <a:xfrm>
            <a:off x="6987966" y="132657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9D1703-BB72-BCB1-0716-3C1CEC549EE1}"/>
              </a:ext>
            </a:extLst>
          </p:cNvPr>
          <p:cNvSpPr/>
          <p:nvPr/>
        </p:nvSpPr>
        <p:spPr>
          <a:xfrm>
            <a:off x="8969691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E919FC-EDDA-B447-95D4-4106D00E3B51}"/>
              </a:ext>
            </a:extLst>
          </p:cNvPr>
          <p:cNvSpPr/>
          <p:nvPr/>
        </p:nvSpPr>
        <p:spPr>
          <a:xfrm>
            <a:off x="10935850" y="132614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FDA08E7D-9850-72C9-7AE6-7F8DB249B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21466"/>
              </p:ext>
            </p:extLst>
          </p:nvPr>
        </p:nvGraphicFramePr>
        <p:xfrm>
          <a:off x="187357" y="1170143"/>
          <a:ext cx="4621604" cy="446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72543" imgH="6833079" progId="ChemDraw.Document.6.0">
                  <p:embed/>
                </p:oleObj>
              </mc:Choice>
              <mc:Fallback>
                <p:oleObj name="CS ChemDraw Drawing" r:id="rId4" imgW="7072543" imgH="68330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357" y="1170143"/>
                        <a:ext cx="4621604" cy="4464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A8BC0A2-56C3-90CC-5007-DB202E192FE0}"/>
              </a:ext>
            </a:extLst>
          </p:cNvPr>
          <p:cNvSpPr/>
          <p:nvPr/>
        </p:nvSpPr>
        <p:spPr>
          <a:xfrm>
            <a:off x="3870168" y="3429000"/>
            <a:ext cx="686784" cy="321470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974447-63A6-B26B-236B-C9E05F718867}"/>
              </a:ext>
            </a:extLst>
          </p:cNvPr>
          <p:cNvSpPr/>
          <p:nvPr/>
        </p:nvSpPr>
        <p:spPr>
          <a:xfrm>
            <a:off x="8769136" y="3443068"/>
            <a:ext cx="686784" cy="3200640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9}} &amp; 1 &amp; 0.0066 &amp; 0.0082 &amp; 0.0315 &amp; 0.0293 &amp; 0.0735 &amp; 0.0599 &amp; 0.0076 &amp; -- &amp; -1.1087 \\&#10; &amp; 2 &amp; 0.0024 &amp; 0.0020 &amp; 0.0244 &amp; 0.0234 &amp; 0.0272 &amp; 0.1003 &amp; 0.0282 &amp; 0.0165 &amp; 0.4419 \\&#10; &amp; 3 &amp; 0.0526 &amp; 0.0360 &amp; 0.0394 &amp; 0.0390 &amp; 0.0036 &amp; 0.0465 &amp; 0.0098 &amp; 0.0867 &amp; 0.8504 \\ \hdashline&#10; \multirow{3}{*}{\textbf{St.5}} &amp; 1 &amp; 0.0066 &amp; 0.0083 &amp; 0.0315 &amp; 0.0293 &amp; 0.0741 &amp; 0.0093 &amp; 0.0089 &amp; -- &amp; -1.0785 \\&#10; &amp; 2 &amp; 0.0024 &amp; 0.0021 &amp; 0.0245 &amp; 0.0234 &amp; 0.0264 &amp; 0.0923 &amp; 0.0275 &amp; 0.0138 &amp; 0.4380 \\&#10; &amp; 3 &amp; 0.0521 &amp; 0.0357 &amp; 0.0393 &amp; 0.0389 &amp; 0.0036 &amp; 0.0460 &amp; 0.0098 &amp; 0.0860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CB7F92BE-D345-192A-0E31-198000B2B6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54" y="3429001"/>
            <a:ext cx="8084684" cy="3215015"/>
          </a:xfrm>
          <a:prstGeom prst="rect">
            <a:avLst/>
          </a:prstGeom>
        </p:spPr>
      </p:pic>
      <p:pic>
        <p:nvPicPr>
          <p:cNvPr id="22" name="Imatge 2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0D3582A8-3EE8-EB54-1E2A-81CAAAA3DE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2"/>
            <a:ext cx="6967066" cy="1316001"/>
          </a:xfrm>
          <a:prstGeom prst="rect">
            <a:avLst/>
          </a:prstGeom>
        </p:spPr>
      </p:pic>
      <p:sp>
        <p:nvSpPr>
          <p:cNvPr id="34" name="QuadreDeText 33">
            <a:extLst>
              <a:ext uri="{FF2B5EF4-FFF2-40B4-BE49-F238E27FC236}">
                <a16:creationId xmlns:a16="http://schemas.microsoft.com/office/drawing/2014/main" id="{0DB8EC91-79A2-FE1A-84CA-4428DC27A530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5" name="Agrupa 34">
            <a:extLst>
              <a:ext uri="{FF2B5EF4-FFF2-40B4-BE49-F238E27FC236}">
                <a16:creationId xmlns:a16="http://schemas.microsoft.com/office/drawing/2014/main" id="{6423851F-7CE6-FC61-E36D-70F1813D81CB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6" name="Hexàgon 35">
              <a:extLst>
                <a:ext uri="{FF2B5EF4-FFF2-40B4-BE49-F238E27FC236}">
                  <a16:creationId xmlns:a16="http://schemas.microsoft.com/office/drawing/2014/main" id="{36EDDFFF-C991-3F58-DF9A-A8EC43DC4399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A477048A-D17F-7FFF-3F24-704E016831F1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QuadreDeText 37">
              <a:extLst>
                <a:ext uri="{FF2B5EF4-FFF2-40B4-BE49-F238E27FC236}">
                  <a16:creationId xmlns:a16="http://schemas.microsoft.com/office/drawing/2014/main" id="{51923C18-2445-651A-6640-7C697C516509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CAEAFD13-D590-B58C-9581-60A4404E4D88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72791EE3-4A68-80F0-EAC7-4FD84004A7C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1" name="Pentàgon 40">
              <a:extLst>
                <a:ext uri="{FF2B5EF4-FFF2-40B4-BE49-F238E27FC236}">
                  <a16:creationId xmlns:a16="http://schemas.microsoft.com/office/drawing/2014/main" id="{A38E36F9-63EF-30E7-31F5-E13DF4EB5AF2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Objecte 41">
              <a:extLst>
                <a:ext uri="{FF2B5EF4-FFF2-40B4-BE49-F238E27FC236}">
                  <a16:creationId xmlns:a16="http://schemas.microsoft.com/office/drawing/2014/main" id="{0E3DD574-623C-0A79-466C-28B98B46C1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836269" imgH="1182182" progId="ChemDraw.Document.6.0">
                    <p:embed/>
                  </p:oleObj>
                </mc:Choice>
                <mc:Fallback>
                  <p:oleObj name="CS ChemDraw Drawing" r:id="rId8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FEAD0E11-2FE5-848D-27A9-873F369EB08A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233992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tge 11">
            <a:extLst>
              <a:ext uri="{FF2B5EF4-FFF2-40B4-BE49-F238E27FC236}">
                <a16:creationId xmlns:a16="http://schemas.microsoft.com/office/drawing/2014/main" id="{C8AC7AC5-A47F-CD44-7672-7B9017DB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" y="1416745"/>
            <a:ext cx="4541993" cy="12380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E605D-F5C2-BDCB-5E5E-3D3D289BE8A3}"/>
              </a:ext>
            </a:extLst>
          </p:cNvPr>
          <p:cNvSpPr/>
          <p:nvPr/>
        </p:nvSpPr>
        <p:spPr>
          <a:xfrm>
            <a:off x="9448662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8EAE08-54C7-2AFF-26E6-AA60FB32C2CC}"/>
              </a:ext>
            </a:extLst>
          </p:cNvPr>
          <p:cNvSpPr/>
          <p:nvPr/>
        </p:nvSpPr>
        <p:spPr>
          <a:xfrm>
            <a:off x="6981233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1DC6DB-77B9-6E34-16BA-9E186153E9E9}"/>
              </a:ext>
            </a:extLst>
          </p:cNvPr>
          <p:cNvSpPr/>
          <p:nvPr/>
        </p:nvSpPr>
        <p:spPr>
          <a:xfrm>
            <a:off x="2837405" y="353445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30D5D2-5501-3341-35CE-0DBAAF51A0CB}"/>
              </a:ext>
            </a:extLst>
          </p:cNvPr>
          <p:cNvSpPr/>
          <p:nvPr/>
        </p:nvSpPr>
        <p:spPr>
          <a:xfrm>
            <a:off x="8175105" y="353763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tge 2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7C25067F-DCFB-1E45-D37E-BBC19CD635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2"/>
            <a:ext cx="6967066" cy="1316001"/>
          </a:xfrm>
          <a:prstGeom prst="rect">
            <a:avLst/>
          </a:prstGeom>
        </p:spPr>
      </p:pic>
      <p:sp>
        <p:nvSpPr>
          <p:cNvPr id="29" name="QuadreDeText 28">
            <a:extLst>
              <a:ext uri="{FF2B5EF4-FFF2-40B4-BE49-F238E27FC236}">
                <a16:creationId xmlns:a16="http://schemas.microsoft.com/office/drawing/2014/main" id="{93F0AF17-CA1D-F17B-7E93-D81BE4B5E18D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0" name="Agrupa 29">
            <a:extLst>
              <a:ext uri="{FF2B5EF4-FFF2-40B4-BE49-F238E27FC236}">
                <a16:creationId xmlns:a16="http://schemas.microsoft.com/office/drawing/2014/main" id="{D26A3852-0F11-6FCA-4E29-A194AB3FAC65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8ABD901D-2593-1E65-DF93-8FBA26E4E53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àgon 31">
              <a:extLst>
                <a:ext uri="{FF2B5EF4-FFF2-40B4-BE49-F238E27FC236}">
                  <a16:creationId xmlns:a16="http://schemas.microsoft.com/office/drawing/2014/main" id="{1AC57666-B7D4-CD67-96C4-40C2D3033C3D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6B04E1F0-4D79-C7B9-F0B9-7A7FE39D8F91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5FE3541E-DC86-F92C-30FD-9A234A715EFF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5" name="QuadreDeText 34">
              <a:extLst>
                <a:ext uri="{FF2B5EF4-FFF2-40B4-BE49-F238E27FC236}">
                  <a16:creationId xmlns:a16="http://schemas.microsoft.com/office/drawing/2014/main" id="{C810AB35-6CC6-14FB-0B78-9D6E8C3E3AD4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6" name="Pentàgon 35">
              <a:extLst>
                <a:ext uri="{FF2B5EF4-FFF2-40B4-BE49-F238E27FC236}">
                  <a16:creationId xmlns:a16="http://schemas.microsoft.com/office/drawing/2014/main" id="{0A3E723F-DA06-8C04-21E7-61198E58B378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7" name="Objecte 36">
              <a:extLst>
                <a:ext uri="{FF2B5EF4-FFF2-40B4-BE49-F238E27FC236}">
                  <a16:creationId xmlns:a16="http://schemas.microsoft.com/office/drawing/2014/main" id="{C8C53F9C-0360-B14F-DA5C-2EE5D3B323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836269" imgH="1182182" progId="ChemDraw.Document.6.0">
                    <p:embed/>
                  </p:oleObj>
                </mc:Choice>
                <mc:Fallback>
                  <p:oleObj name="CS ChemDraw Drawing" r:id="rId6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6}} &amp; 1 &amp; 0.0066 &amp; 0.0083 &amp; 0.0315 &amp; 0.0293 &amp; 0.0749 &amp; 0.0121 &amp; 0.0099 &amp; -- &amp; -1.1371 \\&#10; &amp; 2 &amp; 0.0026 &amp; 0.0022 &amp; 0.0248 &amp; 0.0236 &amp; 0.0255 &amp; 0.0588 &amp; 0.0186 &amp; 0.0137 &amp; 0.4855 \\&#10; &amp; 3 &amp; 0.0444 &amp; 0.0310 &amp; 0.0384 &amp; 0.0379 &amp; 0.0050 &amp; 0.0332 &amp; 0.0077 &amp; 0.0766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DD7F01D0-4E34-6E6D-DDA0-8153B0D2C8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39" y="3522253"/>
            <a:ext cx="8792564" cy="2451461"/>
          </a:xfrm>
          <a:prstGeom prst="rect">
            <a:avLst/>
          </a:prstGeom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3E116333-F595-A008-6F66-8342ABD15C1F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19864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5196114" y="968375"/>
            <a:ext cx="69958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E78AE0F8-4E87-6196-62B7-87436452A56E}"/>
              </a:ext>
            </a:extLst>
          </p:cNvPr>
          <p:cNvSpPr txBox="1"/>
          <p:nvPr/>
        </p:nvSpPr>
        <p:spPr>
          <a:xfrm>
            <a:off x="612396" y="1436914"/>
            <a:ext cx="9983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Explored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the potential of modified </a:t>
            </a:r>
            <a:r>
              <a:rPr lang="en-US" sz="2000" b="1" dirty="0" err="1">
                <a:solidFill>
                  <a:srgbClr val="119FBF"/>
                </a:solidFill>
                <a:latin typeface="Rockwell" panose="02060603020205020403" pitchFamily="18" charset="0"/>
              </a:rPr>
              <a:t>Knölker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-type iron complexes </a:t>
            </a:r>
            <a:r>
              <a:rPr lang="en-US" sz="2000" dirty="0">
                <a:latin typeface="Rockwell" panose="02060603020205020403" pitchFamily="18" charset="0"/>
              </a:rPr>
              <a:t>as catalysts for catalytic hydrogenation.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Computational analyses revealed that altering the substituents on the cyclopentadienone structure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significantly reduces energy barriers</a:t>
            </a:r>
            <a:r>
              <a:rPr lang="en-US" sz="2000" dirty="0">
                <a:latin typeface="Rockwell" panose="02060603020205020403" pitchFamily="18" charset="0"/>
              </a:rPr>
              <a:t>, enhancing reactivity.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Advanced computational techniques provided a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detailed understanding</a:t>
            </a:r>
            <a:r>
              <a:rPr lang="en-US" sz="2000" dirty="0">
                <a:latin typeface="Rockwell" panose="02060603020205020403" pitchFamily="18" charset="0"/>
              </a:rPr>
              <a:t> of the electronic and geometric properties of the catalysts.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Demonstrated that careful structural modifications can lead to the development of more efficient and sustainable catalysts.</a:t>
            </a:r>
          </a:p>
        </p:txBody>
      </p:sp>
    </p:spTree>
    <p:extLst>
      <p:ext uri="{BB962C8B-B14F-4D97-AF65-F5344CB8AC3E}">
        <p14:creationId xmlns:p14="http://schemas.microsoft.com/office/powerpoint/2010/main" val="2352562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8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93FDEC03-13A0-BE63-3C50-0C8F0E1A9FB1}"/>
              </a:ext>
            </a:extLst>
          </p:cNvPr>
          <p:cNvSpPr txBox="1"/>
          <p:nvPr/>
        </p:nvSpPr>
        <p:spPr>
          <a:xfrm>
            <a:off x="8949267" y="49516"/>
            <a:ext cx="316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  <a:ea typeface="Source Sans Pro" panose="020B0503030403020204" pitchFamily="34" charset="0"/>
              </a:rPr>
              <a:t>[Supplementary material]</a:t>
            </a:r>
          </a:p>
        </p:txBody>
      </p:sp>
    </p:spTree>
    <p:extLst>
      <p:ext uri="{BB962C8B-B14F-4D97-AF65-F5344CB8AC3E}">
        <p14:creationId xmlns:p14="http://schemas.microsoft.com/office/powerpoint/2010/main" val="39770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BC40A683-02BF-EEFE-B924-847A63078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102496"/>
              </p:ext>
            </p:extLst>
          </p:nvPr>
        </p:nvGraphicFramePr>
        <p:xfrm>
          <a:off x="828675" y="1168400"/>
          <a:ext cx="8899525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457334" imgH="6033334" progId="ChemDraw.Document.6.0">
                  <p:embed/>
                </p:oleObj>
              </mc:Choice>
              <mc:Fallback>
                <p:oleObj name="CS ChemDraw Drawing" r:id="rId2" imgW="10457334" imgH="603333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8675" y="1168400"/>
                        <a:ext cx="8899525" cy="513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QuadreDeText 23">
            <a:extLst>
              <a:ext uri="{FF2B5EF4-FFF2-40B4-BE49-F238E27FC236}">
                <a16:creationId xmlns:a16="http://schemas.microsoft.com/office/drawing/2014/main" id="{8BC05B3D-D4B6-AC00-0A55-CF8C82C12AD4}"/>
              </a:ext>
            </a:extLst>
          </p:cNvPr>
          <p:cNvSpPr txBox="1"/>
          <p:nvPr/>
        </p:nvSpPr>
        <p:spPr>
          <a:xfrm>
            <a:off x="332716" y="1261266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cycle</a:t>
            </a:r>
          </a:p>
        </p:txBody>
      </p:sp>
      <p:sp>
        <p:nvSpPr>
          <p:cNvPr id="2" name="Rectangle: cantonades arrodonides 1">
            <a:extLst>
              <a:ext uri="{FF2B5EF4-FFF2-40B4-BE49-F238E27FC236}">
                <a16:creationId xmlns:a16="http://schemas.microsoft.com/office/drawing/2014/main" id="{BA6A3877-4748-13B7-C50A-7881C7FD337F}"/>
              </a:ext>
            </a:extLst>
          </p:cNvPr>
          <p:cNvSpPr/>
          <p:nvPr/>
        </p:nvSpPr>
        <p:spPr>
          <a:xfrm>
            <a:off x="828675" y="26831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Rockwell" panose="02060603020205020403" pitchFamily="18" charset="0"/>
              </a:rPr>
              <a:t>Decarbonylation</a:t>
            </a:r>
            <a:endParaRPr lang="en-US" sz="1200" dirty="0">
              <a:solidFill>
                <a:sysClr val="windowText" lastClr="000000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Rectangle: cantonades arrodonides 5">
            <a:extLst>
              <a:ext uri="{FF2B5EF4-FFF2-40B4-BE49-F238E27FC236}">
                <a16:creationId xmlns:a16="http://schemas.microsoft.com/office/drawing/2014/main" id="{2897306D-18B4-6AA8-9B73-82387B891F94}"/>
              </a:ext>
            </a:extLst>
          </p:cNvPr>
          <p:cNvSpPr/>
          <p:nvPr/>
        </p:nvSpPr>
        <p:spPr>
          <a:xfrm>
            <a:off x="2648510" y="1861110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Insertion of H</a:t>
            </a:r>
            <a:r>
              <a:rPr lang="en-US" sz="1200" baseline="-250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2</a:t>
            </a:r>
          </a:p>
        </p:txBody>
      </p:sp>
      <p:sp>
        <p:nvSpPr>
          <p:cNvPr id="8" name="Rectangle: cantonades arrodonides 7">
            <a:extLst>
              <a:ext uri="{FF2B5EF4-FFF2-40B4-BE49-F238E27FC236}">
                <a16:creationId xmlns:a16="http://schemas.microsoft.com/office/drawing/2014/main" id="{E9295EAA-94C2-1F17-1DF8-FAF7607B2433}"/>
              </a:ext>
            </a:extLst>
          </p:cNvPr>
          <p:cNvSpPr/>
          <p:nvPr/>
        </p:nvSpPr>
        <p:spPr>
          <a:xfrm>
            <a:off x="6763310" y="1416195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  transfer</a:t>
            </a:r>
          </a:p>
        </p:txBody>
      </p:sp>
      <p:sp>
        <p:nvSpPr>
          <p:cNvPr id="9" name="Rectangle: cantonades arrodonides 8">
            <a:extLst>
              <a:ext uri="{FF2B5EF4-FFF2-40B4-BE49-F238E27FC236}">
                <a16:creationId xmlns:a16="http://schemas.microsoft.com/office/drawing/2014/main" id="{888AA488-2471-EB21-98C7-BD3B6C314276}"/>
              </a:ext>
            </a:extLst>
          </p:cNvPr>
          <p:cNvSpPr/>
          <p:nvPr/>
        </p:nvSpPr>
        <p:spPr>
          <a:xfrm>
            <a:off x="9656524" y="39785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Substrate insertion</a:t>
            </a:r>
          </a:p>
        </p:txBody>
      </p:sp>
      <p:sp>
        <p:nvSpPr>
          <p:cNvPr id="10" name="Rectangle: cantonades arrodonides 9">
            <a:extLst>
              <a:ext uri="{FF2B5EF4-FFF2-40B4-BE49-F238E27FC236}">
                <a16:creationId xmlns:a16="http://schemas.microsoft.com/office/drawing/2014/main" id="{FC7D98D4-2ECC-7E68-E7B5-EF2E08AD22DB}"/>
              </a:ext>
            </a:extLst>
          </p:cNvPr>
          <p:cNvSpPr/>
          <p:nvPr/>
        </p:nvSpPr>
        <p:spPr>
          <a:xfrm>
            <a:off x="6628839" y="6186762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Hydrogenation</a:t>
            </a:r>
          </a:p>
        </p:txBody>
      </p:sp>
      <p:sp>
        <p:nvSpPr>
          <p:cNvPr id="12" name="Rectangle: cantonades arrodonides 11">
            <a:extLst>
              <a:ext uri="{FF2B5EF4-FFF2-40B4-BE49-F238E27FC236}">
                <a16:creationId xmlns:a16="http://schemas.microsoft.com/office/drawing/2014/main" id="{F8DE25D9-116A-65BA-E0E5-03365134C6D2}"/>
              </a:ext>
            </a:extLst>
          </p:cNvPr>
          <p:cNvSpPr/>
          <p:nvPr/>
        </p:nvSpPr>
        <p:spPr>
          <a:xfrm>
            <a:off x="1600249" y="5182199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Product release</a:t>
            </a: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1A6959BA-55EC-7F71-609B-6B27078DF82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17881–17890.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7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8F57FA59-BAB4-27B9-9C7C-039A263C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DA77363-CE76-CCC0-B0BF-479AF41B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5" y="1453086"/>
            <a:ext cx="8411749" cy="2410161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5CCEEFB7-4AF1-4D37-811E-5A7EB404BEDF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 compostos I </a:t>
            </a:r>
            <a:r>
              <a:rPr lang="ca-ES" dirty="0" err="1">
                <a:latin typeface="Rockwell" panose="02060603020205020403" pitchFamily="18" charset="0"/>
              </a:rPr>
              <a:t>i</a:t>
            </a:r>
            <a:r>
              <a:rPr lang="ca-ES" dirty="0">
                <a:latin typeface="Rockwell" panose="02060603020205020403" pitchFamily="18" charset="0"/>
              </a:rPr>
              <a:t> III (St.1 a St.6)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FE37C376-9EE0-8D14-6044-60AB5147672D}"/>
              </a:ext>
            </a:extLst>
          </p:cNvPr>
          <p:cNvSpPr txBox="1"/>
          <p:nvPr/>
        </p:nvSpPr>
        <p:spPr>
          <a:xfrm>
            <a:off x="558799" y="4049928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 compostos I-II i III-IV (St.1 a St.6)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D16530CA-1097-90E8-A24A-8963E897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" y="4419260"/>
            <a:ext cx="839269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78BD9D63-89B3-EDBA-DD57-8DC4D4912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tge 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9CDF303-B366-721F-6779-9E4646EBB8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3" y="1278468"/>
            <a:ext cx="9000000" cy="2731661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2C5421A-86DE-0FAC-943B-00092D96C3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3" y="4527272"/>
            <a:ext cx="9002386" cy="21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7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F90251C0-68D2-1C12-37BA-BF4B54F8C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4" y="1490133"/>
            <a:ext cx="9001193" cy="2104802"/>
          </a:xfrm>
          <a:prstGeom prst="rect">
            <a:avLst/>
          </a:prstGeom>
        </p:spPr>
      </p:pic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0B92F4C-B85A-5373-0340-013E67295F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7" y="4106334"/>
            <a:ext cx="9001193" cy="21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4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tge 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79FFD0-0728-5842-77CE-FB331D7594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1447800"/>
            <a:ext cx="9001193" cy="2104802"/>
          </a:xfrm>
          <a:prstGeom prst="rect">
            <a:avLst/>
          </a:prstGeom>
        </p:spPr>
      </p:pic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DE56E92-6446-4AE5-F399-A4FDE10B97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3" y="4021667"/>
            <a:ext cx="9000000" cy="21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69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CFA5D9BF-DAC3-9D01-4272-2392C78B72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1464733"/>
            <a:ext cx="9000000" cy="21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95D37C35-0009-FBA7-A575-0BE61E45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764895"/>
              </p:ext>
            </p:extLst>
          </p:nvPr>
        </p:nvGraphicFramePr>
        <p:xfrm>
          <a:off x="808038" y="1343025"/>
          <a:ext cx="4397375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28959" imgH="3516981" progId="ChemDraw.Document.6.0">
                  <p:embed/>
                </p:oleObj>
              </mc:Choice>
              <mc:Fallback>
                <p:oleObj name="CS ChemDraw Drawing" r:id="rId2" imgW="3228959" imgH="35169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8038" y="1343025"/>
                        <a:ext cx="4397375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</p:txBody>
      </p:sp>
      <p:graphicFrame>
        <p:nvGraphicFramePr>
          <p:cNvPr id="8" name="Objecte 7">
            <a:extLst>
              <a:ext uri="{FF2B5EF4-FFF2-40B4-BE49-F238E27FC236}">
                <a16:creationId xmlns:a16="http://schemas.microsoft.com/office/drawing/2014/main" id="{6A64233E-8AC1-5AE7-DCA8-288E1FDB5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371F93EC-8523-F656-3271-9BAE91138599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17881–17890.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2110192C-7181-BF07-80F3-506906EBA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7911"/>
              </p:ext>
            </p:extLst>
          </p:nvPr>
        </p:nvGraphicFramePr>
        <p:xfrm>
          <a:off x="7073153" y="4369790"/>
          <a:ext cx="4087906" cy="235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57334" imgH="6033334" progId="ChemDraw.Document.6.0">
                  <p:embed/>
                </p:oleObj>
              </mc:Choice>
              <mc:Fallback>
                <p:oleObj name="CS ChemDraw Drawing" r:id="rId6" imgW="10457334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3153" y="4369790"/>
                        <a:ext cx="4087906" cy="235896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6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Hydrogen transfer: 24,4 kcal/mol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AEBEFFE9-37E9-EAFB-0CCF-638C690C8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75004"/>
              </p:ext>
            </p:extLst>
          </p:nvPr>
        </p:nvGraphicFramePr>
        <p:xfrm>
          <a:off x="804863" y="1330325"/>
          <a:ext cx="4400550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8959" progId="ChemDraw.Document.6.0">
                  <p:embed/>
                </p:oleObj>
              </mc:Choice>
              <mc:Fallback>
                <p:oleObj name="CS ChemDraw Drawing" r:id="rId2" imgW="6681074" imgH="726895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4863" y="1330325"/>
                        <a:ext cx="4400550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368A4DEC-1469-98ED-E3CF-DAF83CD2E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DC9D5A65-46BC-EE52-6077-97A89AEF88C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17881–17890.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21B9E103-899A-59CC-5D8B-7D5C9FD8AC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7911"/>
              </p:ext>
            </p:extLst>
          </p:nvPr>
        </p:nvGraphicFramePr>
        <p:xfrm>
          <a:off x="7073153" y="4369790"/>
          <a:ext cx="4087906" cy="235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57334" imgH="6033334" progId="ChemDraw.Document.6.0">
                  <p:embed/>
                </p:oleObj>
              </mc:Choice>
              <mc:Fallback>
                <p:oleObj name="CS ChemDraw Drawing" r:id="rId6" imgW="10457334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3153" y="4369790"/>
                        <a:ext cx="4087906" cy="235896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58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E53EC45F-2F25-1CF1-BE14-798B4F4B6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490007"/>
              </p:ext>
            </p:extLst>
          </p:nvPr>
        </p:nvGraphicFramePr>
        <p:xfrm>
          <a:off x="809625" y="1330325"/>
          <a:ext cx="4395788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9338" progId="ChemDraw.Document.6.0">
                  <p:embed/>
                </p:oleObj>
              </mc:Choice>
              <mc:Fallback>
                <p:oleObj name="CS ChemDraw Drawing" r:id="rId2" imgW="6681074" imgH="72693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25" y="1330325"/>
                        <a:ext cx="4395788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</p:txBody>
      </p:sp>
      <p:cxnSp>
        <p:nvCxnSpPr>
          <p:cNvPr id="11" name="Connector recte 10">
            <a:extLst>
              <a:ext uri="{FF2B5EF4-FFF2-40B4-BE49-F238E27FC236}">
                <a16:creationId xmlns:a16="http://schemas.microsoft.com/office/drawing/2014/main" id="{A8DA0718-3804-A869-396E-6BCA1522608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657D0A52-DF56-A916-24BE-255DA296B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5B59283C-01B5-795D-90D9-FF6051A3B21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17881–17890.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862DC13F-DF37-7F65-39EC-BCB95173A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7911"/>
              </p:ext>
            </p:extLst>
          </p:nvPr>
        </p:nvGraphicFramePr>
        <p:xfrm>
          <a:off x="7073153" y="4369790"/>
          <a:ext cx="4087906" cy="235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57334" imgH="6033334" progId="ChemDraw.Document.6.0">
                  <p:embed/>
                </p:oleObj>
              </mc:Choice>
              <mc:Fallback>
                <p:oleObj name="CS ChemDraw Drawing" r:id="rId6" imgW="10457334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3153" y="4369790"/>
                        <a:ext cx="4087906" cy="235896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09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e 4">
            <a:extLst>
              <a:ext uri="{FF2B5EF4-FFF2-40B4-BE49-F238E27FC236}">
                <a16:creationId xmlns:a16="http://schemas.microsoft.com/office/drawing/2014/main" id="{8908ED32-D988-A399-1796-41D5ABFEA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425989"/>
              </p:ext>
            </p:extLst>
          </p:nvPr>
        </p:nvGraphicFramePr>
        <p:xfrm>
          <a:off x="798513" y="1270640"/>
          <a:ext cx="5176837" cy="539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94061" imgH="8236612" progId="ChemDraw.Document.6.0">
                  <p:embed/>
                </p:oleObj>
              </mc:Choice>
              <mc:Fallback>
                <p:oleObj name="CS ChemDraw Drawing" r:id="rId2" imgW="7894061" imgH="8236612" progId="ChemDraw.Document.6.0">
                  <p:embed/>
                  <p:pic>
                    <p:nvPicPr>
                      <p:cNvPr id="5" name="Objecte 4">
                        <a:extLst>
                          <a:ext uri="{FF2B5EF4-FFF2-40B4-BE49-F238E27FC236}">
                            <a16:creationId xmlns:a16="http://schemas.microsoft.com/office/drawing/2014/main" id="{8908ED32-D988-A399-1796-41D5ABFEA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8513" y="1270640"/>
                        <a:ext cx="5176837" cy="5399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8D23E973-CD94-936C-5B4B-ED0AADAD9FAD}"/>
              </a:ext>
            </a:extLst>
          </p:cNvPr>
          <p:cNvSpPr txBox="1"/>
          <p:nvPr/>
        </p:nvSpPr>
        <p:spPr>
          <a:xfrm>
            <a:off x="6768353" y="1371600"/>
            <a:ext cx="4697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  <a:p>
            <a:endParaRPr lang="en-US" dirty="0">
              <a:solidFill>
                <a:srgbClr val="3C3CFE"/>
              </a:solidFill>
              <a:latin typeface="Rockwell" panose="02060603020205020403" pitchFamily="18" charset="0"/>
            </a:endParaRPr>
          </a:p>
          <a:p>
            <a:endParaRPr lang="en-US" dirty="0">
              <a:latin typeface="Rockwell" panose="02060603020205020403" pitchFamily="18" charset="0"/>
            </a:endParaRP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79B33D8-7367-B488-AF33-9611E3C7100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07BCC18F-8BE1-E9CA-550C-30B1945B8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9B0D55BB-53BE-0587-1A2D-E0A2FD9C9E5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17881–17890.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7DAC7D0C-82DE-FCC5-DFEB-3B8B3E4A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97911"/>
              </p:ext>
            </p:extLst>
          </p:nvPr>
        </p:nvGraphicFramePr>
        <p:xfrm>
          <a:off x="7073153" y="4369790"/>
          <a:ext cx="4087906" cy="2358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457334" imgH="6033334" progId="ChemDraw.Document.6.0">
                  <p:embed/>
                </p:oleObj>
              </mc:Choice>
              <mc:Fallback>
                <p:oleObj name="CS ChemDraw Drawing" r:id="rId6" imgW="10457334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73153" y="4369790"/>
                        <a:ext cx="4087906" cy="2358969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654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E8AD50EC-E86A-C073-0798-A5233BE75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947638"/>
              </p:ext>
            </p:extLst>
          </p:nvPr>
        </p:nvGraphicFramePr>
        <p:xfrm>
          <a:off x="547869" y="1785752"/>
          <a:ext cx="44196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419252" imgH="2780913" progId="ChemDraw.Document.6.0">
                  <p:embed/>
                </p:oleObj>
              </mc:Choice>
              <mc:Fallback>
                <p:oleObj name="CS ChemDraw Drawing" r:id="rId2" imgW="4419252" imgH="27809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7869" y="1785752"/>
                        <a:ext cx="441960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QuadreDeText 4">
            <a:extLst>
              <a:ext uri="{FF2B5EF4-FFF2-40B4-BE49-F238E27FC236}">
                <a16:creationId xmlns:a16="http://schemas.microsoft.com/office/drawing/2014/main" id="{C9C08053-D23F-AADF-CA76-8D947CE7E950}"/>
              </a:ext>
            </a:extLst>
          </p:cNvPr>
          <p:cNvSpPr txBox="1"/>
          <p:nvPr/>
        </p:nvSpPr>
        <p:spPr>
          <a:xfrm>
            <a:off x="332716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catalysts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7035B73F-C445-841D-6647-004CA5990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633747"/>
              </p:ext>
            </p:extLst>
          </p:nvPr>
        </p:nvGraphicFramePr>
        <p:xfrm>
          <a:off x="6096000" y="2053754"/>
          <a:ext cx="5053434" cy="247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4252831" imgH="2081231" progId="ChemDraw.Document.6.0">
                  <p:embed/>
                </p:oleObj>
              </mc:Choice>
              <mc:Fallback>
                <p:oleObj name="CS ChemDraw Drawing" r:id="rId4" imgW="4252831" imgH="20812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053754"/>
                        <a:ext cx="5053434" cy="247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0A12D3C5-3CE4-51D8-AA15-96DD85EE74BA}"/>
              </a:ext>
            </a:extLst>
          </p:cNvPr>
          <p:cNvSpPr txBox="1"/>
          <p:nvPr/>
        </p:nvSpPr>
        <p:spPr>
          <a:xfrm>
            <a:off x="6096000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Hydrogenation of the keto group</a:t>
            </a:r>
          </a:p>
        </p:txBody>
      </p:sp>
    </p:spTree>
    <p:extLst>
      <p:ext uri="{BB962C8B-B14F-4D97-AF65-F5344CB8AC3E}">
        <p14:creationId xmlns:p14="http://schemas.microsoft.com/office/powerpoint/2010/main" val="3226810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,6985"/>
  <p:tag name="ORIGINALWIDTH" val="2269,966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/>
  <p:tag name="IGUANATEXSIZE" val="20"/>
  <p:tag name="IGUANATEXCURSOR" val="43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/>
  <p:tag name="IGUANATEXSIZE" val="20"/>
  <p:tag name="IGUANATEXCURSOR" val="1035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2,8759"/>
  <p:tag name="ORIGINALWIDTH" val="3127,109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17.4 &amp; 9.3 &amp; 24.2 &amp; 14.9 \\[1mm]&#10;\textbf{III \arrow III-IV} &amp; 12.5 &amp; 16.0 &amp; 13.1 &amp; 9.8 &amp; 20.7 &amp; 11.4 \\[1mm] \hline&#10;\end{tabular}&#10;}&#10;\end{table}&#10;&#10;\end{document}"/>
  <p:tag name="IGUANATEXSIZE" val="20"/>
  <p:tag name="IGUANATEXCURSOR" val="76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2}} &amp; 1 &amp; 0.0054 &amp; 0.0065 &amp; 0.0300 &amp; 0.0282 &amp; 0.0794 &amp; 0.0050 &amp; 0.0038 &amp; -- &amp; -1.1220 \\&#10; &amp; 2 &amp; 0.0165 &amp; 0.0124 &amp; 0.0330 &amp; 0.0321 &amp; 0.0256 &amp; 0.0477 &amp; 0.0046 &amp; 0.0594 &amp; 0.4440 \\&#10; &amp; 3 &amp; 0.0208 &amp; 0.0166 &amp; 0.0346 &amp; 0.0334 &amp; 0.0258 &amp; 0.1991 &amp; 0.0250 &amp; 0.0568 &amp; 0.8477 \\ \hline&#10;\multirow{3}{*}{\textbf{St.3}} &amp; 1 &amp; 0.0069 &amp; 0.0090 &amp; 0.0321 &amp; 0.0296 &amp; 0.0558 &amp; 0.0097 &amp; 0.0086 &amp; -- &amp; -1.1802 \\&#10; &amp; 2 &amp; 0.0024 &amp; 0.0020 &amp; 0.0243 &amp; 0.0233 &amp; 0.0285 &amp; 0.0890 &amp; 0.0253 &amp; 0.0169 &amp; 0.4325 \\&#10; &amp; 3 &amp; 0.0523 &amp; 0.0358 &amp; 0.0393 &amp; 0.0390 &amp; 0.0036 &amp; 0.0481 &amp; 0.0097 &amp; 0.0864 &amp; 0.8534 \\ \hdashline&#10;\multirow{3}{*}{\textbf{St.4}} &amp; 1 &amp; 0.0056 &amp; 0.0072 &amp; 0.0307 &amp; 0.0284 &amp; 0.0638 &amp; 0.0205 &amp; 0.0008 &amp; -- &amp; -1.5009 \\&#10; &amp; 2 &amp; 0.0166 &amp; 0.0125 &amp; 0.0330 &amp; 0.0322 &amp; 0.0272 &amp; 0.0551 &amp; 0.0046 &amp; 0.0595 &amp; 0.2862 \\&#10; &amp; 3 &amp; 0.0207 &amp; 0.0165 &amp; 0.0346 &amp; 0.0334 &amp; 0.0261 &amp; 0.2006 &amp; 0.0243 &amp; 0.0567 &amp; 0.3614 \\ \hline&#10;\end{tabular}&#10;\end{table}&#10;&#10;\end{document}"/>
  <p:tag name="IGUANATEXSIZE" val="20"/>
  <p:tag name="IGUANATEXCURSOR" val="186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2,8759"/>
  <p:tag name="ORIGINALWIDTH" val="3127,109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17.4 &amp; 9.3 &amp; 24.2 &amp; 14.9 \\[1mm]&#10;\textbf{III \arrow III-IV} &amp; 12.5 &amp; 16.0 &amp; 13.1 &amp; 9.8 &amp; 20.7 &amp; 11.4 \\[1mm] \hline&#10;\end{tabular}&#10;}&#10;\end{table}&#10;&#10;\end{document}"/>
  <p:tag name="IGUANATEXSIZE" val="20"/>
  <p:tag name="IGUANATEXCURSOR" val="76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9}} &amp; 1 &amp; 0.0066 &amp; 0.0082 &amp; 0.0315 &amp; 0.0293 &amp; 0.0735 &amp; 0.0599 &amp; 0.0076 &amp; -- &amp; -1.1087 \\&#10; &amp; 2 &amp; 0.0024 &amp; 0.0020 &amp; 0.0244 &amp; 0.0234 &amp; 0.0272 &amp; 0.1003 &amp; 0.0282 &amp; 0.0165 &amp; 0.4419 \\&#10; &amp; 3 &amp; 0.0526 &amp; 0.0360 &amp; 0.0394 &amp; 0.0390 &amp; 0.0036 &amp; 0.0465 &amp; 0.0098 &amp; 0.0867 &amp; 0.8504 \\ \hdashline&#10; \multirow{3}{*}{\textbf{St.5}} &amp; 1 &amp; 0.0066 &amp; 0.0083 &amp; 0.0315 &amp; 0.0293 &amp; 0.0741 &amp; 0.0093 &amp; 0.0089 &amp; -- &amp; -1.0785 \\&#10; &amp; 2 &amp; 0.0024 &amp; 0.0021 &amp; 0.0245 &amp; 0.0234 &amp; 0.0264 &amp; 0.0923 &amp; 0.0275 &amp; 0.0138 &amp; 0.4380 \\&#10; &amp; 3 &amp; 0.0521 &amp; 0.0357 &amp; 0.0393 &amp; 0.0389 &amp; 0.0036 &amp; 0.0460 &amp; 0.0098 &amp; 0.0860 &amp; 0.8413 \\ \hline&#10;\end{tabular}&#10;\end{table}&#10;&#10;\end{document}"/>
  <p:tag name="IGUANATEXSIZE" val="20"/>
  <p:tag name="IGUANATEXCURSOR" val="1564"/>
  <p:tag name="TRANSPARENCY" val="Verdadero"/>
  <p:tag name="LATEXENGINEID" val="0"/>
  <p:tag name="TEMPFOLDER" val="C:\Users\Usuario\Documents\temp\"/>
  <p:tag name="LATEXFORMHEIGHT" val="561,75"/>
  <p:tag name="LATEXFORMWIDTH" val="391,5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0.0066 &amp; 0.0083 &amp; 0.0315 &amp; 0.0294 &amp; 0.0732 &amp; 0.0055 &amp; 0.0097 &amp; -- &amp; -1.1220 \\&#10; &amp; 2 &amp; 0.0024 &amp; 0.0020 &amp; 0.0244 &amp; 0.0233 &amp; 0.0272 &amp; 0.0953 &amp; 0.0263 &amp; 0.0164 &amp; 0.4440 \\&#10; &amp; 3 &amp; 0.0524 &amp; 0.0358 &amp; 0.0394 &amp; 0.0390 &amp; 0.0036 &amp; 0.0477 &amp; 0.0100 &amp; 0.0864 &amp; 0.8477 \\ \hdashline&#10;\multirow{3}{*}{\textbf{St.6}} &amp; 1 &amp; 0.0066 &amp; 0.0083 &amp; 0.0315 &amp; 0.0293 &amp; 0.0749 &amp; 0.0121 &amp; 0.0099 &amp; -- &amp; -1.1371 \\&#10; &amp; 2 &amp; 0.0026 &amp; 0.0022 &amp; 0.0248 &amp; 0.0236 &amp; 0.0255 &amp; 0.0588 &amp; 0.0186 &amp; 0.0137 &amp; 0.4855 \\&#10; &amp; 3 &amp; 0.0444 &amp; 0.0310 &amp; 0.0384 &amp; 0.0379 &amp; 0.0050 &amp; 0.0332 &amp; 0.0077 &amp; 0.0766 &amp; 0.8312 \\ \hline&#10;\end{tabular}&#10;\end{table}&#10;&#10;\end{document}"/>
  <p:tag name="IGUANATEXSIZE" val="20"/>
  <p:tag name="IGUANATEXCURSOR" val="1258"/>
  <p:tag name="TRANSPARENCY" val="Verdadero"/>
  <p:tag name="LATEXENGINEID" val="0"/>
  <p:tag name="TEMPFOLDER" val="C:\Users\Usuario\Documents\temp\"/>
  <p:tag name="LATEXFORMHEIGHT" val="562,5"/>
  <p:tag name="LATEXFORMWIDTH" val="630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6,494"/>
  <p:tag name="ORIGINALWIDTH" val="6743,15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/>
  <p:tag name="IGUANATEXSIZE" val="20"/>
  <p:tag name="IGUANATEXCURSOR" val="84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/>
  <p:tag name="IGUANATEXSIZE" val="20"/>
  <p:tag name="IGUANATEXCURSOR" val="150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/>
  <p:tag name="IGUANATEXSIZE" val="20"/>
  <p:tag name="IGUANATEXCURSOR" val="133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/>
  <p:tag name="IGUANATEXSIZE" val="20"/>
  <p:tag name="IGUANATEXCURSOR" val="97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/>
  <p:tag name="IGUANATEXSIZE" val="20"/>
  <p:tag name="IGUANATEXCURSOR" val="35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9653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/>
  <p:tag name="IGUANATEXSIZE" val="20"/>
  <p:tag name="IGUANATEXCURSOR" val="1596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7,1503"/>
  <p:tag name="ORIGINALWIDTH" val="3337,833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/>
  <p:tag name="IGUANATEXSIZE" val="20"/>
  <p:tag name="IGUANATEXCURSOR" val="36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0,33"/>
  <p:tag name="ORIGINALWIDTH" val="5378,32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/>
  <p:tag name="IGUANATEXSIZE" val="20"/>
  <p:tag name="IGUANATEXCURSOR" val="424"/>
  <p:tag name="TRANSPARENCY" val="Verdadero"/>
  <p:tag name="LATEXENGINEID" val="0"/>
  <p:tag name="TEMPFOLDER" val="C:\Users\Usuario\Documents\temp\"/>
  <p:tag name="LATEXFORMHEIGHT" val="540"/>
  <p:tag name="LATEXFORMWIDTH" val="890,25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4,6495"/>
  <p:tag name="ORIGINALWIDTH" val="4039,745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/>
  <p:tag name="IGUANATEXSIZE" val="20"/>
  <p:tag name="IGUANATEXCURSOR" val="40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6,108"/>
  <p:tag name="ORIGINALWIDTH" val="5463,06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/>
  <p:tag name="IGUANATEXSIZE" val="20"/>
  <p:tag name="IGUANATEXCURSOR" val="922"/>
  <p:tag name="TRANSPARENCY" val="Verdadero"/>
  <p:tag name="LATEXENGINEID" val="0"/>
  <p:tag name="TEMPFOLDER" val="C:\Users\Usuario\Documents\temp\"/>
  <p:tag name="LATEXFORMHEIGHT" val="597,75"/>
  <p:tag name="LATEXFORMWIDTH" val="777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1,219"/>
  <p:tag name="ORIGINALWIDTH" val="2653,91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}&#10;\cline{2-6}&#10;\multirow{2}{*}{$\% V_{bur}$} &amp; \multicolumn{5}{c}{\textbf{I}} \\ \cline{2-6} &#10; &amp; \textbf{SW} &amp; \textbf{NW} &amp; \textbf{NE} &amp; \textbf{SE} &amp; \textbf{TOTAL} \\ \hline&#10;\textbf{K} &amp; 38.4 &amp; 36.2 &amp; 71.1 &amp; 72.0 &amp; 54.4 \\&#10;\textbf{R} &amp; 47.0 &amp; 36.3 &amp; 48.2 &amp; 56.0 &amp; 46.9 \\&#10;\textbf{St.1} &amp; 39.3 &amp; 39.3 &amp; 50.3 &amp; 50.3 &amp; 44.8 \\&#10;\textbf{St.2} &amp; 41.3 &amp; 41.4 &amp; 50.5 &amp; 50.6 &amp; 46.0 \\&#10;\textbf{St.3} &amp; 38.1 &amp; 38.1 &amp; 67.6 &amp; 67.6 &amp; 52.8 \\&#10;\textbf{St.4} &amp; 41.4 &amp; 41.4 &amp; 58.8 &amp; 58.8 &amp; 50.1 \\&#10;\textbf{St.5} &amp; 40.9 &amp; 40.8 &amp; 51.6 &amp; 51.6 &amp; 46.2 \\&#10;\textbf{St.6} &amp; 41.5 &amp; 41.2 &amp; 50.0 &amp; 50.1 &amp; 45.7 \\ \hline&#10;\end{tabular}&#10;\end{table}&#10;&#10;\end{document}"/>
  <p:tag name="IGUANATEXSIZE" val="20"/>
  <p:tag name="IGUANATEXCURSOR" val="402"/>
  <p:tag name="TRANSPARENCY" val="Verdadero"/>
  <p:tag name="LATEXENGINEID" val="0"/>
  <p:tag name="TEMPFOLDER" val="C:\Users\Usuario\Documents\temp\"/>
  <p:tag name="LATEXFORMHEIGHT" val="642,75"/>
  <p:tag name="LATEXFORMWIDTH" val="623,25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0,469"/>
  <p:tag name="ORIGINALWIDTH" val="2653,91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}&#10;\cline{2-6}&#10;\multirow{2}{*}{$\% V_{bur}$} &amp; \multicolumn{5}{c}{\textbf{III}} \\ \cline{2-6} &#10; &amp; \textbf{SW} &amp; \textbf{NW} &amp; \textbf{NE} &amp; \textbf{SE} &amp; \textbf{TOTAL} \\ \hline&#10;\textbf{K} &amp; 38.5 &amp; 38.5 &amp; 74.1 &amp; 74.1 &amp; 56.3 \\&#10;\textbf{R} &amp; 43.3 &amp; 38.9 &amp; 50.0 &amp; 52.2 &amp; 46.1 \\&#10;\textbf{St.1} &amp; 39.9 &amp; 39.9 &amp; 51.3 &amp; 51.3 &amp; 45.6 \\&#10;\textbf{St.2} &amp; 41.6 &amp; 41.6 &amp; 51.4 &amp; 51.4 &amp; 46.5 \\&#10;\textbf{St.3} &amp; 39.2 &amp; 39.1 &amp; 70.8 &amp; 70.8 &amp; 54.9 \\&#10;\textbf{St.4} &amp; 41.9 &amp; 41.9 &amp; 62.6 &amp; 62.6 &amp; 52.3 \\&#10;\textbf{St.5} &amp; 41.9 &amp; 41.9 &amp; 51.7 &amp; 51.7 &amp; 46.8 \\&#10;\textbf{St.6} &amp; 42.0 &amp; 42.2 &amp; 50.6 &amp; 50.5 &amp; 46.3 \\ \hline&#10;\end{tabular}&#10;\end{table}&#10;&#10;\end{document}"/>
  <p:tag name="IGUANATEXSIZE" val="20"/>
  <p:tag name="IGUANATEXCURSOR" val="412"/>
  <p:tag name="TRANSPARENCY" val="Verdadero"/>
  <p:tag name="LATEXENGINEID" val="0"/>
  <p:tag name="TEMPFOLDER" val="C:\Users\Usuario\Documents\temp\"/>
  <p:tag name="LATEXFORMHEIGHT" val="541,5"/>
  <p:tag name="LATEXFORMWIDTH" val="730,5"/>
  <p:tag name="LATEXFORMWRAP" val="Verdadero"/>
  <p:tag name="BITMAPVECTOR" val="0"/>
</p:tagLst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</TotalTime>
  <Words>1535</Words>
  <Application>Microsoft Office PowerPoint</Application>
  <PresentationFormat>Pantalla panoràmica</PresentationFormat>
  <Paragraphs>405</Paragraphs>
  <Slides>44</Slides>
  <Notes>6</Notes>
  <HiddenSlides>0</HiddenSlides>
  <MMClips>0</MMClips>
  <ScaleCrop>false</ScaleCrop>
  <HeadingPairs>
    <vt:vector size="8" baseType="variant">
      <vt:variant>
        <vt:lpstr>Tipus de lletra utilitzats</vt:lpstr>
      </vt:variant>
      <vt:variant>
        <vt:i4>9</vt:i4>
      </vt:variant>
      <vt:variant>
        <vt:lpstr>Tema</vt:lpstr>
      </vt:variant>
      <vt:variant>
        <vt:i4>1</vt:i4>
      </vt:variant>
      <vt:variant>
        <vt:lpstr>Servidors OLE incrustats</vt:lpstr>
      </vt:variant>
      <vt:variant>
        <vt:i4>1</vt:i4>
      </vt:variant>
      <vt:variant>
        <vt:lpstr>Títols de les diapositives</vt:lpstr>
      </vt:variant>
      <vt:variant>
        <vt:i4>44</vt:i4>
      </vt:variant>
    </vt:vector>
  </HeadingPairs>
  <TitlesOfParts>
    <vt:vector size="55" baseType="lpstr">
      <vt:lpstr>Abadi</vt:lpstr>
      <vt:lpstr>Arial</vt:lpstr>
      <vt:lpstr>Bell MT</vt:lpstr>
      <vt:lpstr>Calibri</vt:lpstr>
      <vt:lpstr>Cambria Math</vt:lpstr>
      <vt:lpstr>Palatino Linotype</vt:lpstr>
      <vt:lpstr>Rockwell</vt:lpstr>
      <vt:lpstr>Source Sans Pro</vt:lpstr>
      <vt:lpstr>Wingdings</vt:lpstr>
      <vt:lpstr>Tema de l'Office</vt:lpstr>
      <vt:lpstr>CS ChemDraw Drawing</vt:lpstr>
      <vt:lpstr>Modifying catalytic sustainability: aromaticity, conceptual DFT and steric mapping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METHODOLOGY</vt:lpstr>
      <vt:lpstr>METHODOLOGY</vt:lpstr>
      <vt:lpstr>METHODOLOGY</vt:lpstr>
      <vt:lpstr>METHODOLOGY</vt:lpstr>
      <vt:lpstr>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</vt:lpstr>
      <vt:lpstr>Modifying catalytic sustainability: aromaticity, conceptual DFT and steric mapping</vt:lpstr>
      <vt:lpstr>Modifying catalytic sustainability: aromaticity, conceptual DFT and steric mapping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TÍTOL</dc:title>
  <dc:creator>Carles Alcaide Blaya</dc:creator>
  <cp:lastModifiedBy>Carles Alcaide Blaya</cp:lastModifiedBy>
  <cp:revision>33</cp:revision>
  <dcterms:created xsi:type="dcterms:W3CDTF">2024-05-24T08:02:41Z</dcterms:created>
  <dcterms:modified xsi:type="dcterms:W3CDTF">2024-06-14T13:51:20Z</dcterms:modified>
</cp:coreProperties>
</file>